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4" r:id="rId1"/>
  </p:sldMasterIdLst>
  <p:sldIdLst>
    <p:sldId id="256" r:id="rId2"/>
    <p:sldId id="313" r:id="rId3"/>
    <p:sldId id="328" r:id="rId4"/>
    <p:sldId id="324" r:id="rId5"/>
    <p:sldId id="322" r:id="rId6"/>
    <p:sldId id="323" r:id="rId7"/>
    <p:sldId id="263" r:id="rId8"/>
    <p:sldId id="325" r:id="rId9"/>
    <p:sldId id="318" r:id="rId10"/>
    <p:sldId id="326" r:id="rId11"/>
    <p:sldId id="270" r:id="rId12"/>
    <p:sldId id="269" r:id="rId13"/>
    <p:sldId id="327" r:id="rId14"/>
    <p:sldId id="329" r:id="rId15"/>
    <p:sldId id="330" r:id="rId16"/>
    <p:sldId id="331" r:id="rId17"/>
    <p:sldId id="332" r:id="rId18"/>
    <p:sldId id="333" r:id="rId19"/>
    <p:sldId id="334" r:id="rId20"/>
    <p:sldId id="335" r:id="rId21"/>
    <p:sldId id="336" r:id="rId22"/>
    <p:sldId id="337" r:id="rId23"/>
    <p:sldId id="338" r:id="rId24"/>
    <p:sldId id="339" r:id="rId25"/>
    <p:sldId id="340" r:id="rId26"/>
    <p:sldId id="341" r:id="rId27"/>
    <p:sldId id="342" r:id="rId28"/>
    <p:sldId id="343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6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16" y="66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FEBD16-A079-4993-98CE-55D1D5E72D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9FF96E-BBA6-4F53-9478-85D8036D4A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6171C0-2D91-4AC5-B63D-76D3CA6AC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FBA68F-88F5-4E91-B2FC-6C8272E4A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3B89B-91D5-4FCC-B222-7DB0148FE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106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A5F164-9795-4CFA-917F-0DB3347CB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C6FB09-B1F9-4418-AD96-7610930B7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426989-321E-4291-9C30-147FB1A90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7ECC2-6DA0-4811-B93A-89F5891A7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784A-223E-45B0-A9DF-4F9450C69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612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BBA5BC-5355-4E65-87F2-5FCEF44916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D076D1-6ADF-42BC-8ECE-AE2376680F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28996E-BA78-4672-B0FF-330FF1D4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BF8B4D-357D-4B1F-8613-CE28EC7D2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780159-AD24-4A93-85FC-8EF8BB2B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1777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A0D2B-790B-4B33-A374-7BAA434BE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C5131A-EA24-4EA3-893D-964B35C25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7D17B-DF9C-4EC6-97DF-0470AEAA2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850E5D-D5D0-449C-B875-2A3DD9907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3EDD5-7DCC-4614-88B5-B14134E1F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292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7807BD-68A2-472B-BE61-BD8F334A8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334302-C38E-435B-882B-9AE7B6259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54AB3-17D9-4686-B19C-78EAA6004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02D4CF-9BC7-410B-B0DD-EEA607CE9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2DA880-A88A-4B67-B869-ED0D59D5D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339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24F9A2-EE46-4096-B2EC-056A8501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C2896E-1612-4403-AE81-CB6F14E637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98864E-4150-442E-A579-4BCC07825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634EF9-87A7-4FA9-9267-D2C88C09F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7A95D7-AC26-4BEF-A9AD-5A6E47513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9F9DF2-525C-414C-B65F-FFC2DFFB3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956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9C372D-2BC6-4DE5-B449-6B57D3AA3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6F21F3-93FA-4018-9800-5C89C8B24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9AA0A0-B3FA-4AEA-9549-61A2CB6D9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CC103E-4644-44A2-889F-0651C295CC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BC1347-945D-40CA-BEAB-B2A2881A8E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7DF8E74-169B-43AE-82AC-3EBCB447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2922E71-F59F-457F-BF97-43E5C9823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68F6E8D-B10C-4140-B9A9-2995E739C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117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48AD82-A2A7-4F06-94B9-C9C862381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48631E2-9C05-4F84-9213-43704F955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D0C517C-B59F-4CC5-BAC6-24F11492B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74155C8-8057-426D-8E10-19ABAA3E8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40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71B1C4D-856A-4ADF-836E-6E72B23A7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090C81-59DC-45E0-A3BB-71062C649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5F79CC-8AE8-43E2-A9C7-5D2FF24AE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229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E0B8FD-9CB1-4B21-B00A-7E83ECAB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7CC069-91F2-4A69-A612-3D6A44DFF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DB581F-754A-4C86-BB86-AA28688676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988E97-8901-415D-BC56-EC0E8C27B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D04CF0-8A7E-4460-A329-8E2FEA6F7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D79A65-3D7D-454B-B050-E57E781F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211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5628CF-0122-4C5A-BE7C-54AFAE142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F1AB26-B53C-4B34-87A7-5939AE29FA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B8CC00-ED69-463C-9674-DC43D6832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3628B2-846B-40FF-8686-B4B53F69A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BA8226-6386-48CC-8562-56663D68C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3CA038-5B35-41FD-929C-71919E01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019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437501-5ED6-42C0-90E3-DDED53B82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2FD5B2-D7BC-4E3F-A506-91E4E678F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0C2E62-47E7-49E6-9A28-783D8D4848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519D5-6E41-4BB2-A245-949C218582A7}" type="datetimeFigureOut">
              <a:rPr lang="ko-KR" altLang="en-US" smtClean="0"/>
              <a:t>2023. 4. 11.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5FCE46-3D84-4FEA-A076-DB2F1C503A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488FF9-A247-43F1-88EE-BDEB8D26E0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D8D3F-28CC-45B9-A808-93FBC05E96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623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356439"/>
            <a:ext cx="9144000" cy="1153523"/>
          </a:xfrm>
        </p:spPr>
        <p:txBody>
          <a:bodyPr anchor="ctr"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Diffusion Basic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8" name="부제목 2"/>
          <p:cNvSpPr txBox="1"/>
          <p:nvPr/>
        </p:nvSpPr>
        <p:spPr>
          <a:xfrm>
            <a:off x="666750" y="3735601"/>
            <a:ext cx="10668000" cy="1395199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sz="1100" b="1" dirty="0">
                <a:latin typeface="KoPubWorld돋움체_Pro Bold"/>
                <a:ea typeface="KoPubWorld돋움체_Pro Bold"/>
                <a:cs typeface="KoPubWorld돋움체_Pro Bold"/>
              </a:rPr>
              <a:t>DDPM</a:t>
            </a:r>
            <a:r>
              <a:rPr lang="en-US" altLang="ko-KR" sz="1100" dirty="0">
                <a:latin typeface="KoPubWorld돋움체_Pro Light"/>
                <a:ea typeface="KoPubWorld돋움체_Pro Light"/>
                <a:cs typeface="KoPubWorld돋움체_Pro Light"/>
              </a:rPr>
              <a:t>: </a:t>
            </a:r>
            <a:r>
              <a:rPr lang="en-US" altLang="ko-KR" sz="1100" dirty="0">
                <a:latin typeface="KoPubWorld돋움체_Pro Bold"/>
                <a:ea typeface="KoPubWorld돋움체_Pro Bold"/>
                <a:cs typeface="KoPubWorld돋움체_Pro Bold"/>
              </a:rPr>
              <a:t>Denoising Diffusion Probabilistic Model</a:t>
            </a:r>
            <a:r>
              <a:rPr lang="en-US" altLang="ko-KR" sz="1100" dirty="0">
                <a:latin typeface="KoPubWorld돋움체_Pro Light"/>
                <a:ea typeface="KoPubWorld돋움체_Pro Light"/>
                <a:cs typeface="KoPubWorld돋움체_Pro Light"/>
              </a:rPr>
              <a:t>, CVPR 2020</a:t>
            </a:r>
          </a:p>
          <a:p>
            <a:pPr lvl="0">
              <a:defRPr/>
            </a:pPr>
            <a:r>
              <a:rPr lang="en-US" altLang="ko-KR" sz="1100" b="1" dirty="0">
                <a:latin typeface="KoPubWorld돋움체_Pro Bold"/>
                <a:ea typeface="KoPubWorld돋움체_Pro Bold"/>
                <a:cs typeface="KoPubWorld돋움체_Pro Bold"/>
              </a:rPr>
              <a:t>DDIM</a:t>
            </a:r>
            <a:r>
              <a:rPr lang="en-US" altLang="ko-KR" sz="1100" dirty="0">
                <a:latin typeface="KoPubWorld돋움체_Pro Light"/>
                <a:ea typeface="KoPubWorld돋움체_Pro Light"/>
                <a:cs typeface="KoPubWorld돋움체_Pro Light"/>
              </a:rPr>
              <a:t>: </a:t>
            </a:r>
            <a:r>
              <a:rPr lang="en-US" altLang="ko-KR" sz="1100" i="0" dirty="0">
                <a:solidFill>
                  <a:srgbClr val="000000"/>
                </a:solidFill>
                <a:effectLst/>
                <a:latin typeface="KoPubWorld돋움체_Pro Light"/>
                <a:ea typeface="KoPubWorld돋움체_Pro Light"/>
                <a:cs typeface="KoPubWorld돋움체_Pro Light"/>
              </a:rPr>
              <a:t>Denoising Diffusion Implicit Models, </a:t>
            </a:r>
            <a:r>
              <a:rPr lang="en-US" altLang="ko-KR" sz="1100" dirty="0">
                <a:latin typeface="KoPubWorld돋움체_Pro Light"/>
                <a:ea typeface="KoPubWorld돋움체_Pro Light"/>
                <a:cs typeface="KoPubWorld돋움체_Pro Light"/>
              </a:rPr>
              <a:t>ICLR 2021</a:t>
            </a:r>
          </a:p>
          <a:p>
            <a:pPr lvl="0">
              <a:defRPr/>
            </a:pPr>
            <a:r>
              <a:rPr lang="en-US" altLang="ko-KR" sz="1100" b="1" dirty="0">
                <a:latin typeface="KoPubWorld돋움체_Pro Bold"/>
                <a:ea typeface="KoPubWorld돋움체_Pro Bold"/>
                <a:cs typeface="KoPubWorld돋움체_Pro Bold"/>
              </a:rPr>
              <a:t>LDM</a:t>
            </a:r>
            <a:r>
              <a:rPr lang="en-US" altLang="ko-KR" sz="1100" dirty="0">
                <a:latin typeface="KoPubWorld돋움체_Pro Bold"/>
                <a:ea typeface="KoPubWorld돋움체_Pro Bold"/>
                <a:cs typeface="KoPubWorld돋움체_Pro Bold"/>
              </a:rPr>
              <a:t> : </a:t>
            </a:r>
            <a:r>
              <a:rPr lang="en-US" altLang="ko-KR" sz="1100" i="0" dirty="0">
                <a:solidFill>
                  <a:srgbClr val="000000"/>
                </a:solidFill>
                <a:effectLst/>
                <a:latin typeface="KoPubWorld돋움체_Pro Light"/>
                <a:ea typeface="KoPubWorld돋움체_Pro Light"/>
                <a:cs typeface="KoPubWorld돋움체_Pro Light"/>
              </a:rPr>
              <a:t>High-Resolution Image Synthesis with Latent Diffusion Models</a:t>
            </a:r>
            <a:r>
              <a:rPr lang="en-US" altLang="ko-KR" sz="1100" dirty="0">
                <a:latin typeface="KoPubWorld돋움체_Pro Light"/>
                <a:ea typeface="KoPubWorld돋움체_Pro Light"/>
                <a:cs typeface="KoPubWorld돋움체_Pro Light"/>
              </a:rPr>
              <a:t>, CVPR 2022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00313" y="3478897"/>
            <a:ext cx="7000875" cy="536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부제목 2"/>
          <p:cNvSpPr txBox="1"/>
          <p:nvPr/>
        </p:nvSpPr>
        <p:spPr>
          <a:xfrm>
            <a:off x="1524000" y="5233098"/>
            <a:ext cx="9144000" cy="334946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sz="1100" dirty="0">
                <a:latin typeface="KoPub돋움체 Bold"/>
                <a:ea typeface="KoPub돋움체 Bold"/>
                <a:cs typeface="KoPubWorld돋움체_Pro Light"/>
              </a:rPr>
              <a:t>시 각 지 능 연 구 실</a:t>
            </a:r>
            <a:r>
              <a:rPr lang="ko-KR" altLang="en-US" sz="1100" dirty="0">
                <a:latin typeface="KoPubWorld돋움체_Pro Light"/>
                <a:ea typeface="KoPubWorld돋움체_Pro Light"/>
                <a:cs typeface="KoPubWorld돋움체_Pro Light"/>
              </a:rPr>
              <a:t>                     조영주</a:t>
            </a:r>
            <a:endParaRPr lang="en-US" altLang="ko-KR" sz="1100" dirty="0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2545586" y="2458447"/>
            <a:ext cx="7002097" cy="108373"/>
            <a:chOff x="2499091" y="2302752"/>
            <a:chExt cx="7002097" cy="108373"/>
          </a:xfrm>
        </p:grpSpPr>
        <p:sp>
          <p:nvSpPr>
            <p:cNvPr id="5" name="직사각형 4"/>
            <p:cNvSpPr/>
            <p:nvPr/>
          </p:nvSpPr>
          <p:spPr>
            <a:xfrm>
              <a:off x="2499091" y="2307972"/>
              <a:ext cx="1357313" cy="53687"/>
            </a:xfrm>
            <a:prstGeom prst="rect">
              <a:avLst/>
            </a:prstGeom>
            <a:gradFill flip="none" rotWithShape="1">
              <a:gsLst>
                <a:gs pos="0">
                  <a:srgbClr val="262626"/>
                </a:gs>
                <a:gs pos="18000">
                  <a:srgbClr val="262626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2500313" y="2357438"/>
              <a:ext cx="7000875" cy="5368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 rot="10800000">
              <a:off x="8143875" y="2302752"/>
              <a:ext cx="1357313" cy="53687"/>
            </a:xfrm>
            <a:prstGeom prst="rect">
              <a:avLst/>
            </a:prstGeom>
            <a:gradFill flip="none" rotWithShape="1">
              <a:gsLst>
                <a:gs pos="0">
                  <a:srgbClr val="262626"/>
                </a:gs>
                <a:gs pos="18000">
                  <a:srgbClr val="262626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3. DDPM(Denoising Diffusion Probabilistic Model)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(3) </a:t>
            </a:r>
            <a:r>
              <a:rPr lang="en-US" altLang="ko-KR" sz="2000" dirty="0">
                <a:latin typeface="KoPubWorld돋움체_Pro Bold"/>
                <a:ea typeface="KoPubWorld돋움체_Pro Bold"/>
                <a:cs typeface="KoPubWorld돋움체_Pro Bold"/>
              </a:rPr>
              <a:t>DDPM </a:t>
            </a: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algorithm</a:t>
            </a: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B87A30DF-EECA-4B0B-8801-0B5F7B330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85" y="2521684"/>
            <a:ext cx="4409915" cy="215220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D94633F-C5AD-421D-8EF1-FDF9DCE67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830" y="1585812"/>
            <a:ext cx="6573011" cy="4862792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2B226EE-2227-313D-B110-0091A266219A}"/>
              </a:ext>
            </a:extLst>
          </p:cNvPr>
          <p:cNvSpPr/>
          <p:nvPr/>
        </p:nvSpPr>
        <p:spPr>
          <a:xfrm>
            <a:off x="859866" y="3768314"/>
            <a:ext cx="3530444" cy="3119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59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F10CEE-E2B5-42C1-A672-786D9BA91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4. DDIM(</a:t>
            </a:r>
            <a:r>
              <a:rPr lang="en-US" altLang="ko-KR" sz="3200" dirty="0" err="1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Denosing</a:t>
            </a:r>
            <a:r>
              <a:rPr lang="en-US" altLang="ko-KR" sz="32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Diffusion Implicit Models)</a:t>
            </a:r>
            <a:endParaRPr lang="ko-KR" altLang="en-US" sz="32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06F71BC-BB62-459D-8E9C-30C88D3057A0}"/>
              </a:ext>
            </a:extLst>
          </p:cNvPr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38CBB4-B855-4002-843E-50E39BC8DC7F}"/>
              </a:ext>
            </a:extLst>
          </p:cNvPr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(1) </a:t>
            </a:r>
            <a:r>
              <a:rPr lang="en-US" altLang="ko-KR" sz="2000" dirty="0">
                <a:latin typeface="KoPubWorld돋움체_Pro Bold"/>
                <a:ea typeface="KoPubWorld돋움체_Pro Bold"/>
                <a:cs typeface="KoPubWorld돋움체_Pro Bold"/>
              </a:rPr>
              <a:t>DDIM</a:t>
            </a:r>
            <a:endParaRPr lang="ko-KR" altLang="en-US" sz="20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0A2BB55-9792-4287-97A3-560250D04316}"/>
              </a:ext>
            </a:extLst>
          </p:cNvPr>
          <p:cNvSpPr txBox="1">
            <a:spLocks/>
          </p:cNvSpPr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D6A4A07-2765-41B9-BF52-12F39AC1246D}"/>
              </a:ext>
            </a:extLst>
          </p:cNvPr>
          <p:cNvSpPr txBox="1">
            <a:spLocks/>
          </p:cNvSpPr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8879280E-312D-4361-97FA-5A9251292C1D}"/>
              </a:ext>
            </a:extLst>
          </p:cNvPr>
          <p:cNvSpPr txBox="1">
            <a:spLocks/>
          </p:cNvSpPr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03666C5-1A3F-47AE-9E79-9E2C345AF1F7}"/>
              </a:ext>
            </a:extLst>
          </p:cNvPr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F3BE3A4D-6BC8-47AA-9A78-0371873F2306}"/>
                </a:ext>
              </a:extLst>
            </p:cNvPr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F9E2F10-DAC6-414F-B886-A471A4502501}"/>
                </a:ext>
              </a:extLst>
            </p:cNvPr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BA594F4F-DDA0-4803-B857-047C6CBA9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824" y="3924300"/>
            <a:ext cx="11675006" cy="1818564"/>
          </a:xfrm>
        </p:spPr>
        <p:txBody>
          <a:bodyPr>
            <a:no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ko-KR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DDPM</a:t>
            </a:r>
            <a:r>
              <a:rPr lang="ko-KR" altLang="en-US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의 </a:t>
            </a:r>
            <a:r>
              <a:rPr lang="en-US" altLang="ko-KR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posterior</a:t>
            </a:r>
            <a:r>
              <a:rPr lang="ko-KR" altLang="en-US" sz="1600" b="1" spc="0" dirty="0" err="1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를</a:t>
            </a:r>
            <a:r>
              <a:rPr lang="ko-KR" altLang="en-US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 </a:t>
            </a:r>
            <a:r>
              <a:rPr lang="ko-KR" altLang="en-US" sz="1600" b="1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재</a:t>
            </a:r>
            <a:r>
              <a:rPr lang="ko-KR" altLang="en-US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설계</a:t>
            </a:r>
          </a:p>
          <a:p>
            <a:pPr marL="0" indent="0" eaLnBrk="1" fontAlgn="auto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  <a:defRPr/>
            </a:pPr>
            <a:endParaRPr lang="ko-KR" altLang="en-US" sz="1600" b="1" spc="0" dirty="0">
              <a:latin typeface="KoPubWorld돋움체_Pro Bold" panose="020B0600000101010101" charset="-127"/>
              <a:ea typeface="KoPubWorld돋움체_Pro Bold" panose="020B0600000101010101" charset="-127"/>
              <a:cs typeface="KoPubWorld돋움체_Pro Bold" panose="020B0600000101010101" charset="-127"/>
            </a:endParaRPr>
          </a:p>
          <a:p>
            <a:pPr eaLnBrk="1" fontAlgn="auto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ko-KR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generalized posterior : DDIM</a:t>
            </a:r>
            <a:r>
              <a:rPr lang="ko-KR" altLang="en-US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은 </a:t>
            </a:r>
            <a:r>
              <a:rPr lang="en-US" altLang="ko-KR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DDPM</a:t>
            </a:r>
            <a:r>
              <a:rPr lang="ko-KR" altLang="en-US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의 </a:t>
            </a:r>
            <a:r>
              <a:rPr lang="en-US" altLang="ko-KR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posterior</a:t>
            </a:r>
            <a:r>
              <a:rPr lang="ko-KR" altLang="en-US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를 </a:t>
            </a:r>
            <a:r>
              <a:rPr lang="en-US" altLang="ko-KR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generalize</a:t>
            </a:r>
            <a:r>
              <a:rPr lang="ko-KR" altLang="en-US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하고</a:t>
            </a:r>
            <a:r>
              <a:rPr lang="en-US" altLang="ko-KR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, stochastic</a:t>
            </a:r>
            <a:r>
              <a:rPr lang="ko-KR" altLang="en-US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한 항을 지워 </a:t>
            </a:r>
            <a:r>
              <a:rPr lang="en-US" altLang="ko-KR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Deterministic function</a:t>
            </a:r>
            <a:r>
              <a:rPr lang="ko-KR" altLang="en-US" sz="1600" b="1" spc="0" dirty="0">
                <a:latin typeface="KoPubWorld돋움체_Pro Bold" panose="020B0600000101010101" charset="-127"/>
                <a:ea typeface="KoPubWorld돋움체_Pro Bold" panose="020B0600000101010101" charset="-127"/>
                <a:cs typeface="KoPubWorld돋움체_Pro Bold" panose="020B0600000101010101" charset="-127"/>
              </a:rPr>
              <a:t> 으로 만듦</a:t>
            </a:r>
            <a:endParaRPr lang="en-US" altLang="ko-KR" sz="1600" b="1" dirty="0">
              <a:latin typeface="KoPubWorld돋움체_Pro Bold" panose="020B0600000101010101" charset="-127"/>
              <a:ea typeface="KoPubWorld돋움체_Pro Bold" panose="020B0600000101010101" charset="-127"/>
              <a:cs typeface="KoPubWorld돋움체_Pro Bold" panose="020B0600000101010101" charset="-127"/>
            </a:endParaRPr>
          </a:p>
          <a:p>
            <a:pPr eaLnBrk="1" fontAlgn="auto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defRPr/>
            </a:pPr>
            <a:endParaRPr lang="en-US" altLang="ko-KR" sz="1600" b="1" dirty="0">
              <a:latin typeface="KoPubWorld돋움체_Pro Bold"/>
              <a:ea typeface="KoPubWorld돋움체_Pro Bold" panose="020B0600000101010101" charset="-127"/>
              <a:cs typeface="KoPubWorld돋움체_Pro Bold"/>
            </a:endParaRPr>
          </a:p>
          <a:p>
            <a:pPr eaLnBrk="1" fontAlgn="auto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defRPr/>
            </a:pPr>
            <a:endParaRPr lang="en-US" altLang="ko-KR" sz="1600" b="1" dirty="0">
              <a:latin typeface="KoPubWorld돋움체_Pro Bold"/>
              <a:ea typeface="KoPubWorld돋움체_Pro Bold" panose="020B0600000101010101" charset="-127"/>
              <a:cs typeface="KoPubWorld돋움체_Pro Bold"/>
            </a:endParaRPr>
          </a:p>
          <a:p>
            <a:pPr eaLnBrk="1" fontAlgn="auto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defRPr/>
            </a:pP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 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=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0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일 때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covariance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가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0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이 되어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DDIM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의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posterior,            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     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                             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           일 때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 DDPM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의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posterior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가 됨</a:t>
            </a:r>
            <a:endParaRPr lang="en-US" altLang="ko-KR" sz="1600" b="1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15BC748-2594-4A1C-8DE9-AEDFC453FD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747" y="1620279"/>
            <a:ext cx="9125450" cy="18185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F11D0F6-DA96-42FC-ABEA-691FDC7A72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89"/>
          <a:stretch/>
        </p:blipFill>
        <p:spPr>
          <a:xfrm>
            <a:off x="3152379" y="3916376"/>
            <a:ext cx="4563266" cy="68128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47F7099-9BAE-437C-A7BF-312CDB4AD4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033" y="5237721"/>
            <a:ext cx="9314886" cy="737327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772FCBC8-5CFB-45BD-BD42-A3EE52378829}"/>
              </a:ext>
            </a:extLst>
          </p:cNvPr>
          <p:cNvSpPr/>
          <p:nvPr/>
        </p:nvSpPr>
        <p:spPr>
          <a:xfrm>
            <a:off x="9449836" y="5423974"/>
            <a:ext cx="564776" cy="3648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rgbClr val="C00000"/>
              </a:solidFill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43346C6A-BE09-42A4-A590-6807EB3E4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025" y="6198034"/>
            <a:ext cx="3332348" cy="23543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04158958-8EC3-4344-BBC6-D97B671AD9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85" y="6135713"/>
            <a:ext cx="384061" cy="38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964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>
                <a:latin typeface="KoPubWorld돋움체_Pro Bold"/>
                <a:ea typeface="KoPubWorld돋움체_Pro Bold"/>
                <a:cs typeface="KoPubWorld돋움체_Pro Bold"/>
              </a:rPr>
              <a:t>4. DDIM(Denosing Diffusion Implicit Models)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(2) </a:t>
            </a:r>
            <a:r>
              <a:rPr lang="en-US" altLang="ko-KR" sz="2000" dirty="0">
                <a:latin typeface="KoPubWorld돋움체_Pro Bold"/>
                <a:ea typeface="KoPubWorld돋움체_Pro Bold"/>
                <a:cs typeface="KoPubWorld돋움체_Pro Bold"/>
              </a:rPr>
              <a:t>DDIM</a:t>
            </a:r>
            <a:endParaRPr lang="en-US" altLang="ko-KR" sz="2000" dirty="0">
              <a:latin typeface="KoPubWorld돋움체_Pro Bold"/>
              <a:ea typeface="KoPubWorld돋움체_Pro Medium"/>
              <a:cs typeface="KoPubWorld돋움체_Pro Bold"/>
            </a:endParaRP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06186" y="1238250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0" name="내용 개체 틀 2"/>
          <p:cNvSpPr>
            <a:spLocks noGrp="1"/>
          </p:cNvSpPr>
          <p:nvPr>
            <p:ph idx="1"/>
          </p:nvPr>
        </p:nvSpPr>
        <p:spPr>
          <a:xfrm>
            <a:off x="7031265" y="3464001"/>
            <a:ext cx="4822232" cy="169082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l-GR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η</a:t>
            </a:r>
            <a:r>
              <a:rPr lang="ko-KR" altLang="en-US" sz="1400" b="1" dirty="0" err="1">
                <a:latin typeface="KoPubWorld돋움체_Pro Bold"/>
                <a:ea typeface="KoPubWorld돋움체_Pro Bold"/>
                <a:cs typeface="KoPubWorld돋움체_Pro Bold"/>
              </a:rPr>
              <a:t>를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en-US" altLang="ko-KR" sz="14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0.0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, 0.2, 0.5, </a:t>
            </a:r>
            <a:r>
              <a:rPr lang="en-US" altLang="ko-KR" sz="14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1.0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ko-KR" altLang="en-US" sz="1400" b="1" dirty="0" err="1">
                <a:latin typeface="KoPubWorld돋움체_Pro Bold"/>
                <a:ea typeface="KoPubWorld돋움체_Pro Bold"/>
                <a:cs typeface="KoPubWorld돋움체_Pro Bold"/>
              </a:rPr>
              <a:t>으로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 바꿔가면서 실험</a:t>
            </a:r>
            <a:endParaRPr lang="en-US" altLang="ko-KR" sz="1400" b="1" dirty="0">
              <a:latin typeface="KoPubWorld돋움체_Pro Bold"/>
              <a:ea typeface="KoPubWorld돋움체_Pro Bold"/>
              <a:cs typeface="KoPubWorld돋움체_Pro Bold"/>
            </a:endParaRP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endParaRPr lang="en-US" altLang="ko-KR" sz="1400" b="1" dirty="0">
              <a:latin typeface="KoPubWorld돋움체_Pro Bold"/>
              <a:ea typeface="KoPubWorld돋움체_Pro Bold"/>
              <a:cs typeface="KoPubWorld돋움체_Pro Bold"/>
            </a:endParaRP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기존의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DDPM</a:t>
            </a:r>
            <a:r>
              <a:rPr lang="ko-KR" altLang="en-US" sz="1400" b="1" dirty="0" err="1">
                <a:latin typeface="KoPubWorld돋움체_Pro Bold"/>
                <a:ea typeface="KoPubWorld돋움체_Pro Bold"/>
                <a:cs typeface="KoPubWorld돋움체_Pro Bold"/>
              </a:rPr>
              <a:t>으로는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1000 step 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정도 거쳐야 얻을 수 있었던 결과를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DDIM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에서는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20~100 step 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안에 얻을 수 있게 됨</a:t>
            </a:r>
            <a:endParaRPr lang="en-US" altLang="ko-KR" sz="1400" b="1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21591A1-E72E-4AB9-92D6-E9DD1054D5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826" b="-8053"/>
          <a:stretch/>
        </p:blipFill>
        <p:spPr>
          <a:xfrm>
            <a:off x="6789547" y="2373136"/>
            <a:ext cx="5034022" cy="42843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F027CE3-5B58-42E2-A9A5-9910C1FC1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774" y="2403088"/>
            <a:ext cx="5315223" cy="334662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B5CD30F-015B-4104-BD20-62CA902F3576}"/>
              </a:ext>
            </a:extLst>
          </p:cNvPr>
          <p:cNvSpPr txBox="1"/>
          <p:nvPr/>
        </p:nvSpPr>
        <p:spPr>
          <a:xfrm>
            <a:off x="7852807" y="2893727"/>
            <a:ext cx="2907502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l-GR" altLang="ko-KR" sz="1300" b="1" dirty="0">
                <a:solidFill>
                  <a:srgbClr val="C00000"/>
                </a:solidFill>
              </a:rPr>
              <a:t>η = 0</a:t>
            </a:r>
            <a:r>
              <a:rPr lang="ko-KR" altLang="en-US" sz="1300" b="1" dirty="0">
                <a:solidFill>
                  <a:srgbClr val="C00000"/>
                </a:solidFill>
              </a:rPr>
              <a:t>이면 </a:t>
            </a:r>
            <a:r>
              <a:rPr lang="en-US" altLang="ko-KR" sz="1300" b="1" dirty="0">
                <a:solidFill>
                  <a:srgbClr val="C00000"/>
                </a:solidFill>
              </a:rPr>
              <a:t>DDIM, </a:t>
            </a:r>
            <a:r>
              <a:rPr lang="el-GR" altLang="ko-KR" sz="1300" b="1" dirty="0">
                <a:solidFill>
                  <a:srgbClr val="C00000"/>
                </a:solidFill>
              </a:rPr>
              <a:t>η = 1</a:t>
            </a:r>
            <a:r>
              <a:rPr lang="ko-KR" altLang="en-US" sz="1300" b="1" dirty="0">
                <a:solidFill>
                  <a:srgbClr val="C00000"/>
                </a:solidFill>
              </a:rPr>
              <a:t>이면 </a:t>
            </a:r>
            <a:r>
              <a:rPr lang="en-US" altLang="ko-KR" sz="1300" b="1" dirty="0">
                <a:solidFill>
                  <a:srgbClr val="C00000"/>
                </a:solidFill>
              </a:rPr>
              <a:t>DDPM</a:t>
            </a:r>
            <a:endParaRPr lang="ko-KR" altLang="en-US" sz="1300" b="1" dirty="0">
              <a:solidFill>
                <a:srgbClr val="C00000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04592C3-8EF8-459F-86F8-E439E963506A}"/>
              </a:ext>
            </a:extLst>
          </p:cNvPr>
          <p:cNvSpPr/>
          <p:nvPr/>
        </p:nvSpPr>
        <p:spPr>
          <a:xfrm>
            <a:off x="4690412" y="2480057"/>
            <a:ext cx="350905" cy="1513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C2CBD-4BBF-4000-A663-A1322047AD31}"/>
              </a:ext>
            </a:extLst>
          </p:cNvPr>
          <p:cNvSpPr txBox="1"/>
          <p:nvPr/>
        </p:nvSpPr>
        <p:spPr>
          <a:xfrm>
            <a:off x="828398" y="1619075"/>
            <a:ext cx="3182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Image generation task</a:t>
            </a:r>
            <a:endParaRPr kumimoji="1" lang="ko-Kore-KR" altLang="en-US" dirty="0"/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508854" y="5174086"/>
            <a:ext cx="11442981" cy="1465262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이미지 사이즈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(X)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에 직접 노이즈를 추가하지 않고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,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VAE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를 통해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latent vector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화된 값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(Z)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에 노이즈를 추가한 </a:t>
            </a:r>
            <a:r>
              <a:rPr lang="en-US" altLang="ko-KR" sz="1600" b="1" dirty="0" err="1">
                <a:latin typeface="KoPubWorld돋움체_Pro Bold"/>
                <a:ea typeface="KoPubWorld돋움체_Pro Bold"/>
                <a:cs typeface="KoPubWorld돋움체_Pro Bold"/>
              </a:rPr>
              <a:t>z_T</a:t>
            </a:r>
            <a:r>
              <a:rPr lang="ko-KR" altLang="en-US" sz="1600" b="1" dirty="0" err="1">
                <a:latin typeface="KoPubWorld돋움체_Pro Bold"/>
                <a:ea typeface="KoPubWorld돋움체_Pro Bold"/>
                <a:cs typeface="KoPubWorld돋움체_Pro Bold"/>
              </a:rPr>
              <a:t>를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만들어낸다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.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endParaRPr lang="en-US" altLang="ko-KR" sz="1600" b="1" dirty="0">
              <a:latin typeface="KoPubWorld돋움체_Pro Bold"/>
              <a:ea typeface="KoPubWorld돋움체_Pro Bold"/>
              <a:cs typeface="KoPubWorld돋움체_Pro Bold"/>
            </a:endParaRP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오토 인코더 먼저 학습시키고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, autoencoder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외에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U-net 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구조를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 diffusion process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에 대하여 학습을 시키는 구조</a:t>
            </a:r>
            <a:endParaRPr lang="en-US" altLang="ko-KR" sz="1600" b="1" dirty="0">
              <a:latin typeface="KoPubWorld돋움체_Pro Bold"/>
              <a:ea typeface="KoPubWorld돋움체_Pro Bold"/>
              <a:cs typeface="KoPubWorld돋움체_Pro Bold"/>
            </a:endParaRP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latent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variable(z) 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에 대해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Denoising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을 진행하여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컴퓨팅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코스트를 줄이는데 유리하고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,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 추론에 있어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sematic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한 포인트들에 집중할 수 있음</a:t>
            </a:r>
          </a:p>
          <a:p>
            <a:pPr lvl="1">
              <a:lnSpc>
                <a:spcPct val="150000"/>
              </a:lnSpc>
              <a:defRPr/>
            </a:pPr>
            <a:endParaRPr lang="en-US" altLang="ko-KR" sz="1600" b="1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03309" y="1581020"/>
            <a:ext cx="7438450" cy="3414967"/>
          </a:xfrm>
          <a:prstGeom prst="rect">
            <a:avLst/>
          </a:prstGeom>
        </p:spPr>
      </p:pic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BF0C5FB-5C32-4444-9D9B-55256B737CFB}"/>
              </a:ext>
            </a:extLst>
          </p:cNvPr>
          <p:cNvSpPr txBox="1">
            <a:spLocks/>
          </p:cNvSpPr>
          <p:nvPr/>
        </p:nvSpPr>
        <p:spPr>
          <a:xfrm>
            <a:off x="9904411" y="2972134"/>
            <a:ext cx="2242355" cy="14848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en" altLang="ko-KR" sz="12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Z_T</a:t>
            </a:r>
            <a:r>
              <a:rPr lang="ko-KR" altLang="en-US" sz="1200" b="1" dirty="0" err="1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를</a:t>
            </a:r>
            <a:r>
              <a:rPr lang="ko-KR" altLang="en-US" sz="12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ko-KR" altLang="en-US" sz="1200" b="1" dirty="0" err="1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쿼리값으로</a:t>
            </a:r>
            <a:r>
              <a:rPr lang="en-US" altLang="ko-KR" sz="12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, </a:t>
            </a:r>
          </a:p>
          <a:p>
            <a:pPr marL="0" indent="0"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en-US" altLang="ko-KR" sz="12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CLIP encoding</a:t>
            </a:r>
            <a:r>
              <a:rPr lang="ko-KR" altLang="en-US" sz="12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을 통한 텍스트 </a:t>
            </a:r>
            <a:r>
              <a:rPr lang="ko-KR" altLang="en-US" sz="1200" b="1" dirty="0" err="1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임베딩을</a:t>
            </a:r>
            <a:r>
              <a:rPr lang="ko-KR" altLang="en-US" sz="12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ko-KR" altLang="en-US" sz="1200" b="1" dirty="0" err="1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키값으로</a:t>
            </a:r>
            <a:r>
              <a:rPr lang="ko-KR" altLang="en-US" sz="12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 가진 후</a:t>
            </a:r>
            <a:endParaRPr lang="en-US" altLang="ko-KR" sz="1200" b="1" dirty="0">
              <a:solidFill>
                <a:srgbClr val="C00000"/>
              </a:solidFill>
              <a:latin typeface="KoPubWorld돋움체_Pro Bold"/>
              <a:ea typeface="KoPubWorld돋움체_Pro Bold"/>
              <a:cs typeface="KoPubWorld돋움체_Pro Bold"/>
            </a:endParaRPr>
          </a:p>
          <a:p>
            <a:pPr marL="0" indent="0"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en-US" altLang="ko-KR" sz="12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Cross attention</a:t>
            </a:r>
            <a:r>
              <a:rPr lang="ko-KR" altLang="en-US" sz="12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endParaRPr lang="en-US" altLang="ko-KR" sz="1200" b="1" dirty="0">
              <a:solidFill>
                <a:srgbClr val="C00000"/>
              </a:solidFill>
              <a:latin typeface="KoPubWorld돋움체_Pro Bold"/>
              <a:ea typeface="KoPubWorld돋움체_Pro Bold"/>
              <a:cs typeface="KoPubWorld돋움체_Pro Bold"/>
            </a:endParaRPr>
          </a:p>
          <a:p>
            <a:pPr lvl="1">
              <a:lnSpc>
                <a:spcPct val="150000"/>
              </a:lnSpc>
              <a:defRPr/>
            </a:pPr>
            <a:endParaRPr lang="en-US" altLang="ko-KR" sz="1200" b="1" dirty="0">
              <a:solidFill>
                <a:srgbClr val="C00000"/>
              </a:solidFill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015C3E0-3ED0-4730-AEAB-35772562E627}"/>
              </a:ext>
            </a:extLst>
          </p:cNvPr>
          <p:cNvSpPr/>
          <p:nvPr/>
        </p:nvSpPr>
        <p:spPr>
          <a:xfrm>
            <a:off x="8959804" y="2372941"/>
            <a:ext cx="499960" cy="3475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5EB35A4-214E-4C93-AC02-E7AE63053DDE}"/>
              </a:ext>
            </a:extLst>
          </p:cNvPr>
          <p:cNvSpPr/>
          <p:nvPr/>
        </p:nvSpPr>
        <p:spPr>
          <a:xfrm>
            <a:off x="7640005" y="3480353"/>
            <a:ext cx="2148686" cy="13804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C0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AB0580E-1542-6B76-5785-392221DA3351}"/>
              </a:ext>
            </a:extLst>
          </p:cNvPr>
          <p:cNvSpPr/>
          <p:nvPr/>
        </p:nvSpPr>
        <p:spPr>
          <a:xfrm>
            <a:off x="4046749" y="2491750"/>
            <a:ext cx="378294" cy="2560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D0A200E-962A-6B96-3773-0EFCFBD3AEF1}"/>
              </a:ext>
            </a:extLst>
          </p:cNvPr>
          <p:cNvSpPr/>
          <p:nvPr/>
        </p:nvSpPr>
        <p:spPr>
          <a:xfrm>
            <a:off x="7867888" y="2464424"/>
            <a:ext cx="378294" cy="2560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2D543D3-276C-3677-8EBA-0CC42DE8C758}"/>
              </a:ext>
            </a:extLst>
          </p:cNvPr>
          <p:cNvSpPr txBox="1"/>
          <p:nvPr/>
        </p:nvSpPr>
        <p:spPr>
          <a:xfrm>
            <a:off x="3205163" y="1450352"/>
            <a:ext cx="841586" cy="381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VAE</a:t>
            </a:r>
            <a:endParaRPr lang="ko-Kore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06EB2F1-AC9D-A98D-A8A6-DEA66E28FE16}"/>
              </a:ext>
            </a:extLst>
          </p:cNvPr>
          <p:cNvSpPr/>
          <p:nvPr/>
        </p:nvSpPr>
        <p:spPr>
          <a:xfrm>
            <a:off x="7018803" y="3103478"/>
            <a:ext cx="492266" cy="5149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8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773A56C-E900-A1F2-77E8-476BD76DCF78}"/>
              </a:ext>
            </a:extLst>
          </p:cNvPr>
          <p:cNvSpPr txBox="1"/>
          <p:nvPr/>
        </p:nvSpPr>
        <p:spPr>
          <a:xfrm>
            <a:off x="435079" y="1618935"/>
            <a:ext cx="113109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Based on the understanding of </a:t>
            </a:r>
            <a:r>
              <a:rPr lang="en" altLang="ko-Kore-KR" sz="1800" b="1" dirty="0">
                <a:solidFill>
                  <a:srgbClr val="BF0000"/>
                </a:solidFill>
                <a:effectLst/>
                <a:latin typeface="Calibri" panose="020F0502020204030204" pitchFamily="34" charset="0"/>
              </a:rPr>
              <a:t>VQGAN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and </a:t>
            </a:r>
            <a:r>
              <a:rPr lang="en" altLang="ko-Kore-KR" sz="1800" b="1" dirty="0">
                <a:solidFill>
                  <a:srgbClr val="BF0000"/>
                </a:solidFill>
                <a:effectLst/>
                <a:latin typeface="Calibri" panose="020F0502020204030204" pitchFamily="34" charset="0"/>
              </a:rPr>
              <a:t>diffusion models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(DMs), we can understand the architecture and the training of latent diffusion models (LDMs) </a:t>
            </a:r>
            <a:endParaRPr lang="en" altLang="ko-Kore-KR" dirty="0">
              <a:effectLst/>
            </a:endParaRPr>
          </a:p>
        </p:txBody>
      </p:sp>
      <p:pic>
        <p:nvPicPr>
          <p:cNvPr id="2050" name="Picture 2" descr="page2image82364240">
            <a:extLst>
              <a:ext uri="{FF2B5EF4-FFF2-40B4-BE49-F238E27FC236}">
                <a16:creationId xmlns:a16="http://schemas.microsoft.com/office/drawing/2014/main" id="{F84B444B-9161-197B-61A9-924D52E6D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978" y="2477124"/>
            <a:ext cx="10071100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216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D66A072-14B1-9C15-FAD9-3CC9F3CF7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938" y="1308168"/>
            <a:ext cx="5715169" cy="460712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B8B6506-8FB3-6E1C-CA54-C7B87B1B16AE}"/>
              </a:ext>
            </a:extLst>
          </p:cNvPr>
          <p:cNvSpPr txBox="1"/>
          <p:nvPr/>
        </p:nvSpPr>
        <p:spPr>
          <a:xfrm>
            <a:off x="468085" y="5915294"/>
            <a:ext cx="11190879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Training takes 150 ~ 1000 V100 days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Producing 50k samples takes approximately 5 days on a single A100 GPU </a:t>
            </a:r>
            <a:endParaRPr lang="en" altLang="ko-Kore-K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9084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D1F8E3C-3B80-3254-C614-D797B2322999}"/>
              </a:ext>
            </a:extLst>
          </p:cNvPr>
          <p:cNvSpPr txBox="1"/>
          <p:nvPr/>
        </p:nvSpPr>
        <p:spPr>
          <a:xfrm>
            <a:off x="408213" y="1581021"/>
            <a:ext cx="11364685" cy="2230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" altLang="ko-Kore-KR" sz="1800" dirty="0">
                <a:effectLst/>
                <a:latin typeface="ArialMT"/>
              </a:rPr>
              <a:t>•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Optimization of powerful DMs often consumes hundreds of GPU days</a:t>
            </a:r>
            <a:br>
              <a:rPr lang="en" altLang="ko-Kore-KR" sz="1800" dirty="0">
                <a:effectLst/>
                <a:latin typeface="Calibri" panose="020F0502020204030204" pitchFamily="34" charset="0"/>
              </a:rPr>
            </a:br>
            <a:r>
              <a:rPr lang="en" altLang="ko-Kore-KR" sz="1800" dirty="0">
                <a:effectLst/>
                <a:latin typeface="ArialMT"/>
              </a:rPr>
              <a:t>•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Inference is also expensive due to sequential evaluations</a:t>
            </a:r>
            <a:br>
              <a:rPr lang="en" altLang="ko-Kore-KR" sz="1800" dirty="0">
                <a:effectLst/>
                <a:latin typeface="Calibri" panose="020F0502020204030204" pitchFamily="34" charset="0"/>
              </a:rPr>
            </a:br>
            <a:r>
              <a:rPr lang="en" altLang="ko-Kore-KR" sz="1800" dirty="0">
                <a:effectLst/>
                <a:latin typeface="ArialMT"/>
              </a:rPr>
              <a:t>•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The models typically operate directly in the high-dimensional space of RGB images</a:t>
            </a:r>
          </a:p>
          <a:p>
            <a:pPr>
              <a:lnSpc>
                <a:spcPct val="200000"/>
              </a:lnSpc>
            </a:pPr>
            <a:r>
              <a:rPr lang="en" altLang="ko-Kore-KR" sz="1800" dirty="0">
                <a:effectLst/>
                <a:latin typeface="ArialMT"/>
              </a:rPr>
              <a:t>•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Let’s train DMs in </a:t>
            </a:r>
            <a:r>
              <a:rPr lang="en" altLang="ko-Kore-KR" sz="1800" b="1" dirty="0">
                <a:solidFill>
                  <a:srgbClr val="BF0000"/>
                </a:solidFill>
                <a:effectLst/>
                <a:latin typeface="Calibri" panose="020F0502020204030204" pitchFamily="34" charset="0"/>
              </a:rPr>
              <a:t>the latent space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of powerful pretrained autoencoders instead! </a:t>
            </a:r>
            <a:endParaRPr lang="en" altLang="ko-Kore-K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1395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5494379-C853-11FC-8609-809CD45ABC95}"/>
              </a:ext>
            </a:extLst>
          </p:cNvPr>
          <p:cNvSpPr txBox="1"/>
          <p:nvPr/>
        </p:nvSpPr>
        <p:spPr>
          <a:xfrm>
            <a:off x="468085" y="155892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Back in 2020, Image GPT (</a:t>
            </a:r>
            <a:r>
              <a:rPr lang="en" altLang="ko-Kore-KR" sz="1800" dirty="0" err="1">
                <a:effectLst/>
                <a:latin typeface="Calibri" panose="020F0502020204030204" pitchFamily="34" charset="0"/>
              </a:rPr>
              <a:t>iGPT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) had emerged </a:t>
            </a:r>
            <a:endParaRPr lang="en" altLang="ko-Kore-KR" dirty="0">
              <a:effectLst/>
            </a:endParaRPr>
          </a:p>
        </p:txBody>
      </p:sp>
      <p:pic>
        <p:nvPicPr>
          <p:cNvPr id="5125" name="Picture 5" descr="page5image82498432">
            <a:extLst>
              <a:ext uri="{FF2B5EF4-FFF2-40B4-BE49-F238E27FC236}">
                <a16:creationId xmlns:a16="http://schemas.microsoft.com/office/drawing/2014/main" id="{578D406B-95C2-E54F-D6EB-B5FF975D3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07" y="2095416"/>
            <a:ext cx="5054600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5F493E8-7DB1-6CFD-9971-DB4905FFA50A}"/>
              </a:ext>
            </a:extLst>
          </p:cNvPr>
          <p:cNvSpPr txBox="1"/>
          <p:nvPr/>
        </p:nvSpPr>
        <p:spPr>
          <a:xfrm>
            <a:off x="629054" y="5854182"/>
            <a:ext cx="111438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Still, Transformers were not suitable for high-resolution image synthesis due to their quadratically-increasing computational costs</a:t>
            </a:r>
            <a:endParaRPr lang="en" altLang="ko-Kore-K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83232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DD8B4EC-3AE8-93F0-3DDC-AD9A2ADFDE67}"/>
              </a:ext>
            </a:extLst>
          </p:cNvPr>
          <p:cNvSpPr txBox="1"/>
          <p:nvPr/>
        </p:nvSpPr>
        <p:spPr>
          <a:xfrm>
            <a:off x="408214" y="13963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After 6 months, VQGAN beats </a:t>
            </a:r>
            <a:r>
              <a:rPr lang="en" altLang="ko-Kore-KR" sz="1800" dirty="0" err="1">
                <a:effectLst/>
                <a:latin typeface="Calibri" panose="020F0502020204030204" pitchFamily="34" charset="0"/>
              </a:rPr>
              <a:t>iGPT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 </a:t>
            </a:r>
            <a:endParaRPr lang="en" altLang="ko-Kore-KR" dirty="0">
              <a:effectLst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6FF0824-76E1-4AD3-3819-AD2F014B3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526" y="1710687"/>
            <a:ext cx="8572971" cy="514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70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C9B4973-E679-55B0-B2D0-CC5800DFB6F5}"/>
              </a:ext>
            </a:extLst>
          </p:cNvPr>
          <p:cNvSpPr txBox="1"/>
          <p:nvPr/>
        </p:nvSpPr>
        <p:spPr>
          <a:xfrm>
            <a:off x="408214" y="1470038"/>
            <a:ext cx="8735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Let’s train Transformers in </a:t>
            </a:r>
            <a:r>
              <a:rPr lang="en" altLang="ko-Kore-KR" sz="1800" b="1" dirty="0">
                <a:solidFill>
                  <a:srgbClr val="BF0000"/>
                </a:solidFill>
                <a:effectLst/>
                <a:latin typeface="Calibri" panose="020F0502020204030204" pitchFamily="34" charset="0"/>
              </a:rPr>
              <a:t>the latent space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of powerful pretrained autoencoders! </a:t>
            </a:r>
            <a:endParaRPr lang="en" altLang="ko-Kore-KR" dirty="0">
              <a:effectLst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B2B7BA3-0C27-E269-577B-8AC0E133F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357" y="2040973"/>
            <a:ext cx="7772400" cy="31121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55FF182-704A-8630-E0A5-8813B76787B9}"/>
              </a:ext>
            </a:extLst>
          </p:cNvPr>
          <p:cNvSpPr txBox="1"/>
          <p:nvPr/>
        </p:nvSpPr>
        <p:spPr>
          <a:xfrm>
            <a:off x="468085" y="5348891"/>
            <a:ext cx="10903300" cy="1340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ore-KR" sz="2000" dirty="0">
                <a:effectLst/>
                <a:latin typeface="Calibri" panose="020F0502020204030204" pitchFamily="34" charset="0"/>
              </a:rPr>
              <a:t>From VQVAE to VQGAN</a:t>
            </a:r>
            <a:br>
              <a:rPr lang="en" altLang="ko-Kore-KR" sz="2000" dirty="0">
                <a:effectLst/>
                <a:latin typeface="Calibri" panose="020F0502020204030204" pitchFamily="34" charset="0"/>
              </a:rPr>
            </a:br>
            <a:r>
              <a:rPr lang="en" altLang="ko-Kore-KR" sz="1800" dirty="0">
                <a:effectLst/>
                <a:latin typeface="ArialMT"/>
              </a:rPr>
              <a:t>•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Replace L2/L1 reconstruction loss with LPIPS (includes pixel-level)</a:t>
            </a:r>
            <a:br>
              <a:rPr lang="en" altLang="ko-Kore-KR" sz="1800" dirty="0">
                <a:effectLst/>
                <a:latin typeface="Calibri" panose="020F0502020204030204" pitchFamily="34" charset="0"/>
              </a:rPr>
            </a:br>
            <a:r>
              <a:rPr lang="en" altLang="ko-Kore-KR" sz="1800" dirty="0">
                <a:effectLst/>
                <a:latin typeface="ArialMT"/>
              </a:rPr>
              <a:t>•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Add (pixel-wise) Discriminator to favor realism over perfect reconstruction </a:t>
            </a:r>
            <a:endParaRPr lang="en" altLang="ko-Kore-K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6449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1. Text-to-Image diffusion models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diffusion model </a:t>
            </a:r>
            <a:r>
              <a:rPr lang="ko-KR" altLang="en-US" sz="2000" dirty="0">
                <a:latin typeface="KoPubWorld돋움체_Pro Medium"/>
                <a:ea typeface="KoPubWorld돋움체_Pro Medium"/>
                <a:cs typeface="KoPubWorld돋움체_Pro Medium"/>
              </a:rPr>
              <a:t>개요</a:t>
            </a: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 dirty="0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11438773" y="5368316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1" name="Picture 2" descr="Unconditional Image Generation using diffusion model ">
            <a:extLst>
              <a:ext uri="{FF2B5EF4-FFF2-40B4-BE49-F238E27FC236}">
                <a16:creationId xmlns:a16="http://schemas.microsoft.com/office/drawing/2014/main" id="{1C9173CC-CB39-720E-339F-3483A8B06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61" y="2017470"/>
            <a:ext cx="10531791" cy="3813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C9B4973-E679-55B0-B2D0-CC5800DFB6F5}"/>
              </a:ext>
            </a:extLst>
          </p:cNvPr>
          <p:cNvSpPr txBox="1"/>
          <p:nvPr/>
        </p:nvSpPr>
        <p:spPr>
          <a:xfrm>
            <a:off x="408214" y="1470038"/>
            <a:ext cx="8735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Let’s train Transformers in </a:t>
            </a:r>
            <a:r>
              <a:rPr lang="en" altLang="ko-Kore-KR" sz="1800" b="1" dirty="0">
                <a:solidFill>
                  <a:srgbClr val="BF0000"/>
                </a:solidFill>
                <a:effectLst/>
                <a:latin typeface="Calibri" panose="020F0502020204030204" pitchFamily="34" charset="0"/>
              </a:rPr>
              <a:t>the latent space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of powerful pretrained autoencoders! </a:t>
            </a:r>
            <a:endParaRPr lang="en" altLang="ko-Kore-KR" dirty="0">
              <a:effectLst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B2B7BA3-0C27-E269-577B-8AC0E133F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357" y="2040973"/>
            <a:ext cx="7772400" cy="31121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55FF182-704A-8630-E0A5-8813B76787B9}"/>
              </a:ext>
            </a:extLst>
          </p:cNvPr>
          <p:cNvSpPr txBox="1"/>
          <p:nvPr/>
        </p:nvSpPr>
        <p:spPr>
          <a:xfrm>
            <a:off x="468085" y="5348891"/>
            <a:ext cx="10903300" cy="1340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ore-KR" sz="2000" dirty="0">
                <a:effectLst/>
                <a:latin typeface="Calibri" panose="020F0502020204030204" pitchFamily="34" charset="0"/>
              </a:rPr>
              <a:t>From VQVAE to VQGAN</a:t>
            </a:r>
            <a:br>
              <a:rPr lang="en" altLang="ko-Kore-KR" sz="2000" dirty="0">
                <a:effectLst/>
                <a:latin typeface="Calibri" panose="020F0502020204030204" pitchFamily="34" charset="0"/>
              </a:rPr>
            </a:br>
            <a:r>
              <a:rPr lang="en" altLang="ko-Kore-KR" sz="1800" dirty="0">
                <a:effectLst/>
                <a:latin typeface="ArialMT"/>
              </a:rPr>
              <a:t>•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Replace L2/L1 reconstruction loss with LPIPS (includes pixel-level)</a:t>
            </a:r>
            <a:br>
              <a:rPr lang="en" altLang="ko-Kore-KR" sz="1800" dirty="0">
                <a:effectLst/>
                <a:latin typeface="Calibri" panose="020F0502020204030204" pitchFamily="34" charset="0"/>
              </a:rPr>
            </a:br>
            <a:r>
              <a:rPr lang="en" altLang="ko-Kore-KR" sz="1800" dirty="0">
                <a:effectLst/>
                <a:latin typeface="ArialMT"/>
              </a:rPr>
              <a:t>•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Add (pixel-wise) Discriminator to favor realism over perfect reconstruction </a:t>
            </a:r>
            <a:endParaRPr lang="en" altLang="ko-Kore-K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5794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4872D8D-927D-1B75-FC68-B03DAA039378}"/>
              </a:ext>
            </a:extLst>
          </p:cNvPr>
          <p:cNvSpPr txBox="1"/>
          <p:nvPr/>
        </p:nvSpPr>
        <p:spPr>
          <a:xfrm>
            <a:off x="408214" y="13963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1800" dirty="0">
                <a:effectLst/>
                <a:latin typeface="Calibri" panose="020F0502020204030204" pitchFamily="34" charset="0"/>
              </a:rPr>
              <a:t>LDMs = VQGAN + DMs </a:t>
            </a:r>
            <a:endParaRPr lang="en" altLang="ko-Kore-KR" dirty="0">
              <a:effectLst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D50A6D-DD20-C258-F78D-2EECD59D5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357" y="2011090"/>
            <a:ext cx="7772400" cy="387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57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4872D8D-927D-1B75-FC68-B03DAA039378}"/>
              </a:ext>
            </a:extLst>
          </p:cNvPr>
          <p:cNvSpPr txBox="1"/>
          <p:nvPr/>
        </p:nvSpPr>
        <p:spPr>
          <a:xfrm>
            <a:off x="408214" y="13963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1800" dirty="0">
                <a:effectLst/>
                <a:latin typeface="Calibri" panose="020F0502020204030204" pitchFamily="34" charset="0"/>
              </a:rPr>
              <a:t>LDMs = VQGAN + DMs </a:t>
            </a:r>
            <a:endParaRPr lang="en" altLang="ko-Kore-KR" dirty="0">
              <a:effectLst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8FAA25-C43E-79A9-A625-5E6089E98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14" y="2173340"/>
            <a:ext cx="7772400" cy="35526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86973F4-210C-38F4-3C3F-1860DFEDFB7B}"/>
              </a:ext>
            </a:extLst>
          </p:cNvPr>
          <p:cNvSpPr txBox="1"/>
          <p:nvPr/>
        </p:nvSpPr>
        <p:spPr>
          <a:xfrm>
            <a:off x="408214" y="5844989"/>
            <a:ext cx="11256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The inductive bias of DMs inherited from their </a:t>
            </a:r>
            <a:r>
              <a:rPr lang="en" altLang="ko-Kore-KR" sz="1800" dirty="0" err="1">
                <a:effectLst/>
                <a:latin typeface="Calibri" panose="020F0502020204030204" pitchFamily="34" charset="0"/>
              </a:rPr>
              <a:t>UNet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 architecture alleviates the need for aggressive, quality-reducing compression levels </a:t>
            </a:r>
            <a:endParaRPr lang="en" altLang="ko-Kore-K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3375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4872D8D-927D-1B75-FC68-B03DAA039378}"/>
              </a:ext>
            </a:extLst>
          </p:cNvPr>
          <p:cNvSpPr txBox="1"/>
          <p:nvPr/>
        </p:nvSpPr>
        <p:spPr>
          <a:xfrm>
            <a:off x="408214" y="13963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1800" dirty="0">
                <a:effectLst/>
                <a:latin typeface="Calibri" panose="020F0502020204030204" pitchFamily="34" charset="0"/>
              </a:rPr>
              <a:t>LDMs = VQGAN + DMs </a:t>
            </a:r>
            <a:endParaRPr lang="en" altLang="ko-Kore-KR" dirty="0"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6973F4-210C-38F4-3C3F-1860DFEDFB7B}"/>
              </a:ext>
            </a:extLst>
          </p:cNvPr>
          <p:cNvSpPr txBox="1"/>
          <p:nvPr/>
        </p:nvSpPr>
        <p:spPr>
          <a:xfrm>
            <a:off x="408214" y="5844989"/>
            <a:ext cx="11256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800" dirty="0">
                <a:effectLst/>
                <a:latin typeface="Calibri" panose="020F0502020204030204" pitchFamily="34" charset="0"/>
              </a:rPr>
              <a:t>The model </a:t>
            </a:r>
            <a:r>
              <a:rPr lang="en" altLang="ko-Kore-KR" sz="1800" dirty="0">
                <a:effectLst/>
                <a:latin typeface="CambriaMath"/>
              </a:rPr>
              <a:t>𝜖_𝜃 </a:t>
            </a:r>
            <a:r>
              <a:rPr lang="en" altLang="ko-Kore-KR" sz="1800" dirty="0">
                <a:solidFill>
                  <a:srgbClr val="BF0000"/>
                </a:solidFill>
                <a:effectLst/>
                <a:latin typeface="CambriaMath"/>
              </a:rPr>
              <a:t>𝒛_𝒕</a:t>
            </a:r>
            <a:r>
              <a:rPr lang="en" altLang="ko-Kore-KR" sz="1800" dirty="0">
                <a:effectLst/>
                <a:latin typeface="CambriaMath"/>
              </a:rPr>
              <a:t>, 𝑡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is learned to predict the noise </a:t>
            </a:r>
            <a:r>
              <a:rPr lang="en" altLang="ko-Kore-KR" sz="1800" dirty="0">
                <a:effectLst/>
                <a:latin typeface="CambriaMath"/>
              </a:rPr>
              <a:t>𝜖_0 → 𝑡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that makes </a:t>
            </a:r>
            <a:r>
              <a:rPr lang="en" altLang="ko-Kore-KR" sz="1800" dirty="0">
                <a:solidFill>
                  <a:srgbClr val="BF0000"/>
                </a:solidFill>
                <a:effectLst/>
                <a:latin typeface="CambriaMath"/>
              </a:rPr>
              <a:t>𝒛_𝟎 </a:t>
            </a:r>
            <a:r>
              <a:rPr lang="en" altLang="ko-Kore-KR" sz="1800" dirty="0">
                <a:effectLst/>
                <a:latin typeface="Calibri" panose="020F0502020204030204" pitchFamily="34" charset="0"/>
              </a:rPr>
              <a:t>into </a:t>
            </a:r>
            <a:r>
              <a:rPr lang="en" altLang="ko-Kore-KR" sz="1800" dirty="0">
                <a:solidFill>
                  <a:srgbClr val="BF0000"/>
                </a:solidFill>
                <a:effectLst/>
                <a:latin typeface="CambriaMath"/>
              </a:rPr>
              <a:t>𝒛_𝒕 </a:t>
            </a:r>
            <a:endParaRPr lang="en" altLang="ko-Kore-KR" dirty="0">
              <a:effectLst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1E2903C-0F88-C984-B889-D6EB091CF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353" y="1817876"/>
            <a:ext cx="6339405" cy="380187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3D28757-B8BE-072A-4261-442799941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144" y="6260766"/>
            <a:ext cx="6630656" cy="50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253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2290" name="Picture 2" descr="page18image82794176">
            <a:extLst>
              <a:ext uri="{FF2B5EF4-FFF2-40B4-BE49-F238E27FC236}">
                <a16:creationId xmlns:a16="http://schemas.microsoft.com/office/drawing/2014/main" id="{6C4F30BF-C2BD-EA93-A03C-69BFDED0A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76" y="2027706"/>
            <a:ext cx="12061162" cy="3650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109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3314" name="Picture 2" descr="page19image82499056">
            <a:extLst>
              <a:ext uri="{FF2B5EF4-FFF2-40B4-BE49-F238E27FC236}">
                <a16:creationId xmlns:a16="http://schemas.microsoft.com/office/drawing/2014/main" id="{7BCFE5DA-9D9F-CB25-7F69-8DEDF46E2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388" y="1377833"/>
            <a:ext cx="7594281" cy="542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194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4338" name="Picture 2" descr="page20image82432272">
            <a:extLst>
              <a:ext uri="{FF2B5EF4-FFF2-40B4-BE49-F238E27FC236}">
                <a16:creationId xmlns:a16="http://schemas.microsoft.com/office/drawing/2014/main" id="{55199019-E394-09A9-8532-ADBA46E13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767" y="1308168"/>
            <a:ext cx="7685524" cy="542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237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5362" name="Picture 2" descr="page21image82367360">
            <a:extLst>
              <a:ext uri="{FF2B5EF4-FFF2-40B4-BE49-F238E27FC236}">
                <a16:creationId xmlns:a16="http://schemas.microsoft.com/office/drawing/2014/main" id="{8C4C2412-6685-62EC-28A1-2FB51093D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7387" y="1364602"/>
            <a:ext cx="6166339" cy="549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66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5. Stable Diffusion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11251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Stable Diffusion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6386" name="Picture 2" descr="page22image82364448">
            <a:extLst>
              <a:ext uri="{FF2B5EF4-FFF2-40B4-BE49-F238E27FC236}">
                <a16:creationId xmlns:a16="http://schemas.microsoft.com/office/drawing/2014/main" id="{AF3FEF6B-2C48-5E4B-3A84-A3229C283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7055" y="1387141"/>
            <a:ext cx="5115253" cy="5470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95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1. Text-to-Image diffusion models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T2I </a:t>
            </a:r>
            <a:r>
              <a:rPr lang="ko-KR" altLang="en-US" sz="2000" dirty="0">
                <a:latin typeface="KoPubWorld돋움체_Pro Medium"/>
                <a:ea typeface="KoPubWorld돋움체_Pro Medium"/>
                <a:cs typeface="KoPubWorld돋움체_Pro Medium"/>
              </a:rPr>
              <a:t>개요</a:t>
            </a: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 dirty="0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11438773" y="5368316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0" name="내용 개체 틀 2"/>
          <p:cNvSpPr>
            <a:spLocks noGrp="1"/>
          </p:cNvSpPr>
          <p:nvPr>
            <p:ph idx="1"/>
          </p:nvPr>
        </p:nvSpPr>
        <p:spPr>
          <a:xfrm>
            <a:off x="5541185" y="1621066"/>
            <a:ext cx="6286379" cy="5667820"/>
          </a:xfrm>
        </p:spPr>
        <p:txBody>
          <a:bodyPr>
            <a:noAutofit/>
          </a:bodyPr>
          <a:lstStyle/>
          <a:p>
            <a:pPr marL="342900" indent="-342900"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Text encoder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를 통해 생성된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Text embedding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에 따라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,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 이미지를 생성하는 모델로 생성 모델로는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U-net 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구조를 사용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.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 여기에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text embedding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을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conditioning.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Font typeface="+mj-lt"/>
              <a:buAutoNum type="arabicPeriod"/>
              <a:defRPr/>
            </a:pPr>
            <a:endParaRPr lang="en-US" altLang="ko-KR" sz="1400" b="1" dirty="0">
              <a:latin typeface="KoPubWorld돋움체_Pro Bold"/>
              <a:ea typeface="KoPubWorld돋움체_Pro Bold"/>
              <a:cs typeface="KoPubWorld돋움체_Pro Bold"/>
            </a:endParaRPr>
          </a:p>
          <a:p>
            <a:pPr marL="342900" indent="-342900">
              <a:lnSpc>
                <a:spcPct val="150000"/>
              </a:lnSpc>
              <a:spcBef>
                <a:spcPts val="500"/>
              </a:spcBef>
              <a:buFont typeface="+mj-lt"/>
              <a:buAutoNum type="arabicPeriod"/>
              <a:defRPr/>
            </a:pP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Gaussian noise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에서 이미지의 확률분포를 생성하는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Scheduler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 종류로서 </a:t>
            </a:r>
            <a:r>
              <a:rPr lang="en-US" altLang="ko-KR" sz="14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DDPM, DDIM</a:t>
            </a:r>
            <a:r>
              <a:rPr lang="ko-KR" altLang="en-US" sz="14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등 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이 주로 사용 됨</a:t>
            </a:r>
            <a:r>
              <a:rPr lang="en-US" altLang="ko-KR" sz="14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.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n-US" altLang="ko-KR" sz="1400" dirty="0">
                <a:latin typeface="KoPubWorld돋움체_Pro Light"/>
                <a:ea typeface="KoPubWorld돋움체_Pro Light"/>
                <a:cs typeface="KoPubWorld돋움체_Pro Light"/>
              </a:rPr>
              <a:t>     U-net</a:t>
            </a:r>
            <a:r>
              <a:rPr lang="ko-KR" altLang="en-US" sz="1400" dirty="0">
                <a:latin typeface="KoPubWorld돋움체_Pro Light"/>
                <a:ea typeface="KoPubWorld돋움체_Pro Light"/>
                <a:cs typeface="KoPubWorld돋움체_Pro Light"/>
              </a:rPr>
              <a:t>구조를 통해 </a:t>
            </a:r>
            <a:r>
              <a:rPr lang="en-US" altLang="ko-KR" sz="1400" dirty="0">
                <a:latin typeface="KoPubWorld돋움체_Pro Light"/>
                <a:ea typeface="KoPubWorld돋움체_Pro Light"/>
                <a:cs typeface="KoPubWorld돋움체_Pro Light"/>
              </a:rPr>
              <a:t>random latent vector</a:t>
            </a:r>
            <a:r>
              <a:rPr lang="ko-KR" altLang="en-US" sz="1400" dirty="0">
                <a:latin typeface="KoPubWorld돋움체_Pro Light"/>
                <a:ea typeface="KoPubWorld돋움체_Pro Light"/>
                <a:cs typeface="KoPubWorld돋움체_Pro Light"/>
              </a:rPr>
              <a:t>를 </a:t>
            </a:r>
            <a:r>
              <a:rPr lang="en-US" altLang="ko-KR" sz="1400" dirty="0">
                <a:latin typeface="KoPubWorld돋움체_Pro Light"/>
                <a:ea typeface="KoPubWorld돋움체_Pro Light"/>
                <a:cs typeface="KoPubWorld돋움체_Pro Light"/>
              </a:rPr>
              <a:t>n</a:t>
            </a:r>
            <a:r>
              <a:rPr lang="ko-KR" altLang="en-US" sz="1400" dirty="0">
                <a:latin typeface="KoPubWorld돋움체_Pro Light"/>
                <a:ea typeface="KoPubWorld돋움체_Pro Light"/>
                <a:cs typeface="KoPubWorld돋움체_Pro Light"/>
              </a:rPr>
              <a:t>번 반복하여 </a:t>
            </a:r>
            <a:r>
              <a:rPr lang="en-US" altLang="ko-KR" sz="1400" dirty="0">
                <a:latin typeface="KoPubWorld돋움체_Pro Light"/>
                <a:ea typeface="KoPubWorld돋움체_Pro Light"/>
                <a:cs typeface="KoPubWorld돋움체_Pro Light"/>
              </a:rPr>
              <a:t>denoise </a:t>
            </a:r>
            <a:r>
              <a:rPr lang="ko-KR" altLang="en-US" sz="1400" dirty="0">
                <a:latin typeface="KoPubWorld돋움체_Pro Light"/>
                <a:ea typeface="KoPubWorld돋움체_Pro Light"/>
                <a:cs typeface="KoPubWorld돋움체_Pro Light"/>
              </a:rPr>
              <a:t>하는 방식임 </a:t>
            </a:r>
            <a:endParaRPr lang="en-US" altLang="ko-KR" sz="1400" dirty="0">
              <a:latin typeface="KoPubWorld돋움체_Pro Light"/>
              <a:ea typeface="KoPubWorld돋움체_Pro Light"/>
              <a:cs typeface="KoPubWorld돋움체_Pro Light"/>
            </a:endParaRP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n-US" altLang="ko-KR" sz="1400" dirty="0">
                <a:latin typeface="KoPubWorld돋움체_Pro Light"/>
                <a:ea typeface="KoPubWorld돋움체_Pro Light"/>
                <a:cs typeface="KoPubWorld돋움체_Pro Light"/>
              </a:rPr>
              <a:t>     </a:t>
            </a:r>
            <a:r>
              <a:rPr lang="ko-KR" altLang="en-US" sz="1400" dirty="0">
                <a:latin typeface="KoPubWorld돋움체_Pro Light"/>
                <a:ea typeface="KoPubWorld돋움체_Pro Light"/>
                <a:cs typeface="KoPubWorld돋움체_Pro Light"/>
              </a:rPr>
              <a:t>어떤 방식으로 처리하고 </a:t>
            </a:r>
            <a:r>
              <a:rPr lang="ko-KR" altLang="en-US" sz="1400" dirty="0" err="1">
                <a:latin typeface="KoPubWorld돋움체_Pro Light"/>
                <a:ea typeface="KoPubWorld돋움체_Pro Light"/>
                <a:cs typeface="KoPubWorld돋움체_Pro Light"/>
              </a:rPr>
              <a:t>반복하느냐를</a:t>
            </a:r>
            <a:r>
              <a:rPr lang="ko-KR" altLang="en-US" sz="1400" dirty="0">
                <a:latin typeface="KoPubWorld돋움체_Pro Light"/>
                <a:ea typeface="KoPubWorld돋움체_Pro Light"/>
                <a:cs typeface="KoPubWorld돋움체_Pro Light"/>
              </a:rPr>
              <a:t> 결정하는 것이 </a:t>
            </a:r>
            <a:r>
              <a:rPr lang="en-US" altLang="ko-KR" sz="1400" dirty="0">
                <a:latin typeface="KoPubWorld돋움체_Pro Light"/>
                <a:ea typeface="KoPubWorld돋움체_Pro Light"/>
                <a:cs typeface="KoPubWorld돋움체_Pro Light"/>
              </a:rPr>
              <a:t>scheduler</a:t>
            </a:r>
            <a:r>
              <a:rPr lang="ko-KR" altLang="en-US" sz="1400" dirty="0">
                <a:latin typeface="KoPubWorld돋움체_Pro Light"/>
                <a:ea typeface="KoPubWorld돋움체_Pro Light"/>
                <a:cs typeface="KoPubWorld돋움체_Pro Light"/>
              </a:rPr>
              <a:t>의 역할</a:t>
            </a:r>
            <a:r>
              <a:rPr lang="en-US" altLang="ko-KR" sz="1400" dirty="0">
                <a:latin typeface="KoPubWorld돋움체_Pro Light"/>
                <a:ea typeface="KoPubWorld돋움체_Pro Light"/>
                <a:cs typeface="KoPubWorld돋움체_Pro Light"/>
              </a:rPr>
              <a:t>. (step </a:t>
            </a:r>
            <a:r>
              <a:rPr lang="ko-KR" altLang="en-US" sz="1400" dirty="0">
                <a:latin typeface="KoPubWorld돋움체_Pro Light"/>
                <a:ea typeface="KoPubWorld돋움체_Pro Light"/>
                <a:cs typeface="KoPubWorld돋움체_Pro Light"/>
              </a:rPr>
              <a:t>수</a:t>
            </a:r>
            <a:r>
              <a:rPr lang="en-US" altLang="ko-KR" sz="1400" dirty="0">
                <a:latin typeface="KoPubWorld돋움체_Pro Light"/>
                <a:ea typeface="KoPubWorld돋움체_Pro Light"/>
                <a:cs typeface="KoPubWorld돋움체_Pro Light"/>
              </a:rPr>
              <a:t>, posterior)</a:t>
            </a:r>
          </a:p>
          <a:p>
            <a:pPr marL="0" indent="0">
              <a:lnSpc>
                <a:spcPct val="150000"/>
              </a:lnSpc>
              <a:spcBef>
                <a:spcPts val="500"/>
              </a:spcBef>
              <a:buNone/>
              <a:defRPr/>
            </a:pPr>
            <a:endParaRPr lang="en-US" altLang="ko-KR" sz="1400" b="1" dirty="0">
              <a:latin typeface="KoPubWorld돋움체_Pro Light"/>
              <a:ea typeface="KoPubWorld돋움체_Pro Bold"/>
              <a:cs typeface="KoPubWorld돋움체_Pro Light"/>
            </a:endParaRPr>
          </a:p>
          <a:p>
            <a:pPr marL="342900" indent="-34290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AutoNum type="arabicPeriod" startAt="3"/>
              <a:defRPr/>
            </a:pPr>
            <a:r>
              <a:rPr lang="en-US" altLang="ko-KR" sz="14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Stable diffusion</a:t>
            </a:r>
            <a:r>
              <a:rPr lang="ko-KR" altLang="en-US" sz="14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en-US" altLang="ko-KR" sz="1400" b="1" dirty="0">
                <a:solidFill>
                  <a:srgbClr val="C00000"/>
                </a:solidFill>
                <a:latin typeface="KoPubWorld돋움체_Pro Bold"/>
                <a:ea typeface="KoPubWorld돋움체_Pro Bold"/>
                <a:cs typeface="KoPubWorld돋움체_Pro Bold"/>
              </a:rPr>
              <a:t>: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 Variational </a:t>
            </a:r>
            <a:r>
              <a:rPr lang="en-US" altLang="ko-KR" sz="1400" b="1" dirty="0" err="1">
                <a:latin typeface="KoPubWorld돋움체_Pro Bold"/>
                <a:ea typeface="KoPubWorld돋움체_Pro Bold"/>
                <a:cs typeface="KoPubWorld돋움체_Pro Bold"/>
              </a:rPr>
              <a:t>AutoEncoder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 Decoder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를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통한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Latent vector space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에 </a:t>
            </a:r>
            <a:r>
              <a:rPr lang="en-US" altLang="ko-KR" sz="1400" b="1" dirty="0">
                <a:latin typeface="KoPubWorld돋움체_Pro Bold"/>
                <a:ea typeface="KoPubWorld돋움체_Pro Bold"/>
                <a:cs typeface="KoPubWorld돋움체_Pro Bold"/>
              </a:rPr>
              <a:t>diffusion</a:t>
            </a:r>
            <a:r>
              <a:rPr lang="ko-KR" altLang="en-US" sz="1400" b="1" dirty="0">
                <a:latin typeface="KoPubWorld돋움체_Pro Bold"/>
                <a:ea typeface="KoPubWorld돋움체_Pro Bold"/>
                <a:cs typeface="KoPubWorld돋움체_Pro Bold"/>
              </a:rPr>
              <a:t>을 적용한 모델</a:t>
            </a:r>
            <a:endParaRPr lang="en-US" altLang="ko-KR" sz="1400" b="1" dirty="0">
              <a:latin typeface="KoPubWorld돋움체_Pro Bold"/>
              <a:ea typeface="KoPubWorld돋움체_Pro Light"/>
              <a:cs typeface="KoPubWorld돋움체_Pro Bold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398201" y="1581020"/>
            <a:ext cx="3800342" cy="51457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4222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2. Diffusion Model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</a:t>
            </a:r>
            <a:r>
              <a:rPr lang="en-US" altLang="ko-KR" sz="2000" dirty="0">
                <a:latin typeface="KoPubWorld돋움체_Pro Bold"/>
                <a:ea typeface="KoPubWorld돋움체_Pro Bold"/>
                <a:cs typeface="KoPubWorld돋움체_Pro Bold"/>
              </a:rPr>
              <a:t>Diffusion Model</a:t>
            </a:r>
            <a:endParaRPr lang="en-US" altLang="ko-KR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0" name="내용 개체 틀 2"/>
          <p:cNvSpPr>
            <a:spLocks noGrp="1"/>
          </p:cNvSpPr>
          <p:nvPr>
            <p:ph idx="1"/>
          </p:nvPr>
        </p:nvSpPr>
        <p:spPr>
          <a:xfrm>
            <a:off x="587642" y="4331414"/>
            <a:ext cx="10671248" cy="512888"/>
          </a:xfrm>
        </p:spPr>
        <p:txBody>
          <a:bodyPr>
            <a:noAutofit/>
          </a:bodyPr>
          <a:lstStyle/>
          <a:p>
            <a:pPr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ko-KR" sz="1600" b="1" dirty="0">
                <a:latin typeface="KoPubWorld돋움체_Pro Bold" panose="020B0600000101010101"/>
                <a:ea typeface="KoPubWorld돋움체_Pro Bold" panose="020B0600000101010101"/>
                <a:cs typeface="KoPubWorld돋움체_Pro Bold" panose="020B0600000101010101"/>
              </a:rPr>
              <a:t>Posterior(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Noto Sans DemiLight"/>
                <a:ea typeface="KoPubWorld돋움체_Pro Bold" panose="020B0600000101010101"/>
              </a:rPr>
              <a:t>Ground Truth of Backward Process) : </a:t>
            </a:r>
            <a:r>
              <a:rPr lang="en-US" altLang="ko-KR" sz="1600" b="1" i="0" dirty="0">
                <a:solidFill>
                  <a:srgbClr val="C00000"/>
                </a:solidFill>
                <a:effectLst/>
                <a:latin typeface="Noto Sans DemiLight"/>
                <a:ea typeface="KoPubWorld돋움체_Pro Bold" panose="020B0600000101010101"/>
              </a:rPr>
              <a:t>X_0</a:t>
            </a:r>
            <a:r>
              <a:rPr lang="ko-KR" altLang="en-US" sz="1600" b="1" i="0" dirty="0">
                <a:solidFill>
                  <a:srgbClr val="C00000"/>
                </a:solidFill>
                <a:effectLst/>
                <a:latin typeface="Noto Sans DemiLight"/>
                <a:ea typeface="KoPubWorld돋움체_Pro Bold" panose="020B0600000101010101"/>
              </a:rPr>
              <a:t>가 주어져 있을 때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 panose="020B0600000101010101"/>
              </a:rPr>
              <a:t>    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 panose="020B0600000101010101"/>
              </a:rPr>
              <a:t>Backward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Noto Sans DemiLight"/>
                <a:ea typeface="KoPubWorld돋움체_Pro Bold" panose="020B0600000101010101"/>
              </a:rPr>
              <a:t> 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Noto Sans DemiLight"/>
                <a:ea typeface="KoPubWorld돋움체_Pro Bold" panose="020B0600000101010101"/>
              </a:rPr>
              <a:t>( </a:t>
            </a:r>
            <a:r>
              <a:rPr lang="en-US" altLang="ko-KR" sz="1600" b="1" i="0" dirty="0" err="1">
                <a:solidFill>
                  <a:srgbClr val="C00000"/>
                </a:solidFill>
                <a:effectLst/>
                <a:latin typeface="Noto Sans DemiLight"/>
                <a:ea typeface="KoPubWorld돋움체_Pro Bold" panose="020B0600000101010101"/>
              </a:rPr>
              <a:t>X_t</a:t>
            </a:r>
            <a:r>
              <a:rPr lang="en-US" altLang="ko-KR" sz="1600" b="1" i="0" dirty="0">
                <a:solidFill>
                  <a:srgbClr val="C00000"/>
                </a:solidFill>
                <a:effectLst/>
                <a:latin typeface="Noto Sans DemiLight"/>
                <a:ea typeface="KoPubWorld돋움체_Pro Bold" panose="020B0600000101010101"/>
              </a:rPr>
              <a:t> -&gt; X_t-1 </a:t>
            </a:r>
            <a:r>
              <a:rPr lang="en-US" altLang="ko-KR" sz="1600" b="1" i="0" dirty="0">
                <a:effectLst/>
                <a:latin typeface="Noto Sans DemiLight"/>
                <a:ea typeface="KoPubWorld돋움체_Pro Bold" panose="020B0600000101010101"/>
              </a:rPr>
              <a:t>)</a:t>
            </a:r>
            <a:r>
              <a:rPr lang="ko-KR" altLang="en-US" sz="1600" b="1" dirty="0">
                <a:latin typeface="Noto Sans DemiLight"/>
                <a:ea typeface="KoPubWorld돋움체_Pro Bold" panose="020B0600000101010101"/>
              </a:rPr>
              <a:t>방향으로의</a:t>
            </a:r>
            <a:r>
              <a:rPr lang="ko-KR" altLang="en-US" sz="1600" b="1" i="0" dirty="0">
                <a:solidFill>
                  <a:srgbClr val="FF0000"/>
                </a:solidFill>
                <a:effectLst/>
                <a:latin typeface="Noto Sans DemiLight"/>
                <a:ea typeface="KoPubWorld돋움체_Pro Bold" panose="020B0600000101010101"/>
              </a:rPr>
              <a:t>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Noto Sans DemiLight"/>
                <a:ea typeface="KoPubWorld돋움체_Pro Bold" panose="020B0600000101010101"/>
              </a:rPr>
              <a:t>확률분포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Noto Sans DemiLight"/>
                <a:ea typeface="KoPubWorld돋움체_Pro Bold" panose="020B0600000101010101"/>
              </a:rPr>
              <a:t> </a:t>
            </a:r>
            <a:endParaRPr lang="en-US" altLang="ko-KR" sz="1600" b="1" dirty="0">
              <a:latin typeface="KoPubWorld돋움체_Pro Bold" panose="020B0600000101010101"/>
              <a:ea typeface="KoPubWorld돋움체_Pro Bold" panose="020B0600000101010101"/>
              <a:cs typeface="KoPubWorld돋움체_Pro Bold" panose="020B0600000101010101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B68F0CF-CB26-4749-8C07-B7CA9E08DD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090" y="4822928"/>
            <a:ext cx="5450276" cy="720887"/>
          </a:xfrm>
          <a:prstGeom prst="rect">
            <a:avLst/>
          </a:prstGeom>
        </p:spPr>
      </p:pic>
      <p:pic>
        <p:nvPicPr>
          <p:cNvPr id="18" name="Picture 2" descr="post-thumbnail">
            <a:extLst>
              <a:ext uri="{FF2B5EF4-FFF2-40B4-BE49-F238E27FC236}">
                <a16:creationId xmlns:a16="http://schemas.microsoft.com/office/drawing/2014/main" id="{B16E151B-602B-46A9-83C0-18464DDD8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665709" y="1412393"/>
            <a:ext cx="6884862" cy="1817703"/>
          </a:xfrm>
          <a:prstGeom prst="rect">
            <a:avLst/>
          </a:prstGeom>
          <a:noFill/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5027E18-53BA-4030-8381-0534DEB8178E}"/>
              </a:ext>
            </a:extLst>
          </p:cNvPr>
          <p:cNvSpPr txBox="1"/>
          <p:nvPr/>
        </p:nvSpPr>
        <p:spPr>
          <a:xfrm>
            <a:off x="4999823" y="3100327"/>
            <a:ext cx="219330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050" b="1" dirty="0">
                <a:solidFill>
                  <a:srgbClr val="C00000"/>
                </a:solidFill>
              </a:rPr>
              <a:t>Forward(diffusion) process</a:t>
            </a:r>
            <a:endParaRPr lang="ko-KR" altLang="en-US" sz="1050" b="1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7F2C17-AC4C-4230-A413-DBAD4F4E8DB6}"/>
              </a:ext>
            </a:extLst>
          </p:cNvPr>
          <p:cNvSpPr txBox="1"/>
          <p:nvPr/>
        </p:nvSpPr>
        <p:spPr>
          <a:xfrm>
            <a:off x="5011487" y="1571873"/>
            <a:ext cx="293299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050" b="1" dirty="0">
                <a:solidFill>
                  <a:srgbClr val="C00000"/>
                </a:solidFill>
              </a:rPr>
              <a:t>Backward process (sampling)</a:t>
            </a: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AA83A1BD-8F94-4EEC-A861-6F45A47042B9}"/>
              </a:ext>
            </a:extLst>
          </p:cNvPr>
          <p:cNvSpPr txBox="1">
            <a:spLocks/>
          </p:cNvSpPr>
          <p:nvPr/>
        </p:nvSpPr>
        <p:spPr>
          <a:xfrm>
            <a:off x="583908" y="5601152"/>
            <a:ext cx="10546966" cy="4419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Backward Process(Neural Networks) : </a:t>
            </a:r>
            <a:r>
              <a:rPr lang="en-US" altLang="ko-KR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X_0</a:t>
            </a:r>
            <a:r>
              <a:rPr lang="ko-KR" altLang="en-US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가 주어져</a:t>
            </a:r>
            <a:r>
              <a:rPr lang="en-US" altLang="ko-KR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 </a:t>
            </a:r>
            <a:r>
              <a:rPr lang="ko-KR" altLang="en-US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있지 않을 때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의 </a:t>
            </a:r>
            <a:r>
              <a:rPr lang="ko-KR" altLang="en-US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샘플링 단계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에서의 확률분포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식으로 구성</a:t>
            </a:r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2F93C97C-611F-4560-821F-0B5BDC5B2EF0}"/>
              </a:ext>
            </a:extLst>
          </p:cNvPr>
          <p:cNvSpPr txBox="1">
            <a:spLocks/>
          </p:cNvSpPr>
          <p:nvPr/>
        </p:nvSpPr>
        <p:spPr>
          <a:xfrm>
            <a:off x="583908" y="3801097"/>
            <a:ext cx="12573000" cy="3267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Forward Process :  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X_0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에 대하여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T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step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의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noise processing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을 진행함에 따라 자연스럽게 </a:t>
            </a:r>
            <a:r>
              <a:rPr lang="ko-KR" altLang="en-US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표준 정규분포 노이즈로 변화하는 과정</a:t>
            </a:r>
            <a:endParaRPr lang="ko-KR" altLang="en-US" sz="1600" b="1" dirty="0">
              <a:solidFill>
                <a:srgbClr val="222222"/>
              </a:solidFill>
              <a:latin typeface="Noto Sans DemiLight"/>
              <a:ea typeface="KoPubWorld돋움체_Pro Bold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3FCFB489-4A69-4550-B1F3-B7F63861D5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711" y="5994563"/>
            <a:ext cx="4057859" cy="71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9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2. Diffusion Model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</a:t>
            </a:r>
            <a:r>
              <a:rPr lang="en-US" altLang="ko-KR" sz="2000" dirty="0">
                <a:latin typeface="KoPubWorld돋움체_Pro Bold"/>
                <a:ea typeface="KoPubWorld돋움체_Pro Bold"/>
                <a:cs typeface="KoPubWorld돋움체_Pro Bold"/>
              </a:rPr>
              <a:t>Diffusion Model </a:t>
            </a:r>
            <a:r>
              <a:rPr lang="ko-KR" altLang="en-US" sz="2000" dirty="0">
                <a:latin typeface="KoPubWorld돋움체_Pro Medium"/>
                <a:ea typeface="KoPubWorld돋움체_Pro Medium"/>
                <a:cs typeface="KoPubWorld돋움체_Pro Medium"/>
              </a:rPr>
              <a:t>정리</a:t>
            </a:r>
            <a:endParaRPr lang="en-US" altLang="ko-KR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DBD39F3-2D2A-4090-9D26-EC7988ABED89}"/>
              </a:ext>
            </a:extLst>
          </p:cNvPr>
          <p:cNvSpPr txBox="1"/>
          <p:nvPr/>
        </p:nvSpPr>
        <p:spPr>
          <a:xfrm>
            <a:off x="629847" y="3684292"/>
            <a:ext cx="12470130" cy="12903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Backward Process 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에서 </a:t>
            </a:r>
            <a:r>
              <a:rPr lang="ko-KR" altLang="en-US" sz="1600" b="1" dirty="0" err="1">
                <a:solidFill>
                  <a:srgbClr val="222222"/>
                </a:solidFill>
                <a:latin typeface="Noto Sans DemiLight"/>
                <a:ea typeface="KoPubWorld돋움체_Pro Bold"/>
              </a:rPr>
              <a:t>뉴럴네트워크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(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U-net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)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에 의해 </a:t>
            </a:r>
            <a:r>
              <a:rPr lang="en-US" altLang="ko-KR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X_0</a:t>
            </a:r>
            <a:r>
              <a:rPr lang="ko-KR" altLang="en-US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가 주어져 있지 않을 때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의 확률분포를 추출함</a:t>
            </a:r>
            <a:endParaRPr lang="en-US" altLang="ko-KR" sz="1600" b="1" dirty="0">
              <a:solidFill>
                <a:srgbClr val="222222"/>
              </a:solidFill>
              <a:latin typeface="Noto Sans DemiLight"/>
              <a:ea typeface="KoPubWorld돋움체_Pro Bold"/>
            </a:endParaRPr>
          </a:p>
          <a:p>
            <a:pPr marL="285750" indent="-28575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부수적으로 어떤 시점에서 </a:t>
            </a:r>
            <a:r>
              <a:rPr lang="en-US" altLang="ko-KR" sz="1600" b="1" dirty="0" err="1">
                <a:solidFill>
                  <a:srgbClr val="222222"/>
                </a:solidFill>
                <a:latin typeface="Noto Sans DemiLight"/>
                <a:ea typeface="KoPubWorld돋움체_Pro Bold"/>
              </a:rPr>
              <a:t>desnoising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작업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(backward)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을 할 것인 지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, 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시점에 대한 정보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(time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embedding)</a:t>
            </a:r>
            <a:r>
              <a:rPr lang="ko-KR" altLang="en-US" sz="1600" b="1" dirty="0" err="1">
                <a:solidFill>
                  <a:srgbClr val="222222"/>
                </a:solidFill>
                <a:latin typeface="Noto Sans DemiLight"/>
                <a:ea typeface="KoPubWorld돋움체_Pro Bold"/>
              </a:rPr>
              <a:t>를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추가함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.</a:t>
            </a:r>
            <a:endParaRPr lang="ko-KR" altLang="en-US" sz="1600" b="1" dirty="0">
              <a:solidFill>
                <a:srgbClr val="222222"/>
              </a:solidFill>
              <a:latin typeface="Noto Sans DemiLight"/>
              <a:ea typeface="KoPubWorld돋움체_Pro Bold"/>
            </a:endParaRPr>
          </a:p>
          <a:p>
            <a:pPr marL="285750" indent="-28575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srgbClr val="222222"/>
              </a:solidFill>
              <a:latin typeface="Noto Sans DemiLight"/>
              <a:ea typeface="KoPubWorld돋움체_Pro Bold"/>
            </a:endParaRPr>
          </a:p>
        </p:txBody>
      </p:sp>
      <p:pic>
        <p:nvPicPr>
          <p:cNvPr id="22" name="Picture 2" descr="post-thumbnail">
            <a:extLst>
              <a:ext uri="{FF2B5EF4-FFF2-40B4-BE49-F238E27FC236}">
                <a16:creationId xmlns:a16="http://schemas.microsoft.com/office/drawing/2014/main" id="{744CDC0B-B0DE-44F7-9A12-34FC2F0284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665709" y="1412393"/>
            <a:ext cx="6884862" cy="1817703"/>
          </a:xfrm>
          <a:prstGeom prst="rect">
            <a:avLst/>
          </a:prstGeom>
          <a:noFill/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8A876A2-8AE6-4341-9C31-2751AC15F47D}"/>
              </a:ext>
            </a:extLst>
          </p:cNvPr>
          <p:cNvSpPr txBox="1"/>
          <p:nvPr/>
        </p:nvSpPr>
        <p:spPr>
          <a:xfrm>
            <a:off x="4999823" y="3100327"/>
            <a:ext cx="219330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050" b="1" dirty="0">
                <a:solidFill>
                  <a:srgbClr val="C00000"/>
                </a:solidFill>
              </a:rPr>
              <a:t>Forward(diffusion) process</a:t>
            </a:r>
            <a:endParaRPr lang="ko-KR" altLang="en-US" sz="1050" b="1" dirty="0">
              <a:solidFill>
                <a:srgbClr val="C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20B5F81-8282-45ED-8B46-1B360604F118}"/>
              </a:ext>
            </a:extLst>
          </p:cNvPr>
          <p:cNvSpPr txBox="1"/>
          <p:nvPr/>
        </p:nvSpPr>
        <p:spPr>
          <a:xfrm>
            <a:off x="5011487" y="1571873"/>
            <a:ext cx="293299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050" b="1" dirty="0">
                <a:solidFill>
                  <a:srgbClr val="C00000"/>
                </a:solidFill>
              </a:rPr>
              <a:t>Backward process (denoising)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B9B4F5B8-A7DC-4D12-BCE0-5E5DF0176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910" y="4728816"/>
            <a:ext cx="3873293" cy="194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55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2. Diffusion Model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</a:t>
            </a:r>
            <a:r>
              <a:rPr lang="en-US" altLang="ko-KR" sz="2000" dirty="0">
                <a:latin typeface="KoPubWorld돋움체_Pro Bold"/>
                <a:ea typeface="KoPubWorld돋움체_Pro Bold"/>
                <a:cs typeface="KoPubWorld돋움체_Pro Bold"/>
              </a:rPr>
              <a:t>Diffusion Model</a:t>
            </a:r>
            <a:endParaRPr lang="en-US" altLang="ko-KR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0" name="내용 개체 틀 2"/>
          <p:cNvSpPr>
            <a:spLocks noGrp="1"/>
          </p:cNvSpPr>
          <p:nvPr>
            <p:ph idx="1"/>
          </p:nvPr>
        </p:nvSpPr>
        <p:spPr>
          <a:xfrm>
            <a:off x="827314" y="4403939"/>
            <a:ext cx="11364686" cy="512888"/>
          </a:xfrm>
        </p:spPr>
        <p:txBody>
          <a:bodyPr>
            <a:noAutofit/>
          </a:bodyPr>
          <a:lstStyle/>
          <a:p>
            <a:pPr marL="0" indent="0"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en-US" altLang="ko-KR" sz="1600" b="1" dirty="0">
                <a:latin typeface="KoPubWorld돋움체_Pro Bold" panose="020B0600000101010101"/>
                <a:ea typeface="KoPubWorld돋움체_Pro Bold" panose="020B0600000101010101"/>
                <a:cs typeface="KoPubWorld돋움체_Pro Bold" panose="020B0600000101010101"/>
              </a:rPr>
              <a:t>      Posterior                         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Noto Sans DemiLight"/>
                <a:ea typeface="KoPubWorld돋움체_Pro Bold" panose="020B0600000101010101"/>
              </a:rPr>
              <a:t>와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Noto Sans DemiLight"/>
                <a:ea typeface="KoPubWorld돋움체_Pro Bold" panose="020B0600000101010101"/>
              </a:rPr>
              <a:t>   </a:t>
            </a:r>
            <a:r>
              <a:rPr lang="en-US" altLang="ko-KR" sz="1600" b="1" dirty="0">
                <a:latin typeface="Noto Sans DemiLight"/>
                <a:ea typeface="KoPubWorld돋움체_Pro Bold"/>
              </a:rPr>
              <a:t>Backward Process</a:t>
            </a:r>
            <a:r>
              <a:rPr lang="ko-KR" altLang="en-US" sz="1600" b="1" dirty="0">
                <a:latin typeface="Noto Sans DemiLight"/>
                <a:ea typeface="KoPubWorld돋움체_Pro Bold"/>
              </a:rPr>
              <a:t>가 뽑아 낸 확률 분포                              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간의 차이를 최소화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.</a:t>
            </a:r>
            <a:endParaRPr lang="ko-KR" altLang="en-US" sz="1600" b="1" dirty="0">
              <a:solidFill>
                <a:srgbClr val="222222"/>
              </a:solidFill>
              <a:latin typeface="Noto Sans DemiLight"/>
              <a:ea typeface="KoPubWorld돋움체_Pro Bold"/>
            </a:endParaRPr>
          </a:p>
          <a:p>
            <a:pPr marL="0" indent="0"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  <a:defRPr/>
            </a:pPr>
            <a:endParaRPr lang="en-US" altLang="ko-KR" sz="1600" b="1" dirty="0">
              <a:latin typeface="KoPubWorld돋움체_Pro Bold" panose="020B0600000101010101"/>
              <a:ea typeface="KoPubWorld돋움체_Pro Bold" panose="020B0600000101010101"/>
              <a:cs typeface="KoPubWorld돋움체_Pro Bold" panose="020B0600000101010101"/>
            </a:endParaRPr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2F93C97C-611F-4560-821F-0B5BDC5B2EF0}"/>
              </a:ext>
            </a:extLst>
          </p:cNvPr>
          <p:cNvSpPr txBox="1">
            <a:spLocks/>
          </p:cNvSpPr>
          <p:nvPr/>
        </p:nvSpPr>
        <p:spPr>
          <a:xfrm>
            <a:off x="632439" y="3790048"/>
            <a:ext cx="1699281" cy="765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Loss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Function :</a:t>
            </a:r>
            <a:endParaRPr lang="ko-KR" altLang="en-US" sz="1600" b="1" dirty="0">
              <a:solidFill>
                <a:srgbClr val="222222"/>
              </a:solidFill>
              <a:latin typeface="Noto Sans DemiLight"/>
              <a:ea typeface="KoPubWorld돋움체_Pro Bold"/>
            </a:endParaRP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9FA8B02A-F20B-46D0-81C3-BBE220C297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275" y="5135126"/>
            <a:ext cx="4648735" cy="512888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DE42839D-5C84-4824-A22A-8A4A014B1A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106" y="4517500"/>
            <a:ext cx="1117657" cy="285765"/>
          </a:xfrm>
          <a:prstGeom prst="rect">
            <a:avLst/>
          </a:prstGeom>
        </p:spPr>
      </p:pic>
      <p:sp>
        <p:nvSpPr>
          <p:cNvPr id="57" name="내용 개체 틀 2">
            <a:extLst>
              <a:ext uri="{FF2B5EF4-FFF2-40B4-BE49-F238E27FC236}">
                <a16:creationId xmlns:a16="http://schemas.microsoft.com/office/drawing/2014/main" id="{23BB52DF-A7CF-4942-9492-7E61F4D2E99E}"/>
              </a:ext>
            </a:extLst>
          </p:cNvPr>
          <p:cNvSpPr txBox="1">
            <a:spLocks/>
          </p:cNvSpPr>
          <p:nvPr/>
        </p:nvSpPr>
        <p:spPr>
          <a:xfrm>
            <a:off x="632438" y="2009515"/>
            <a:ext cx="11218185" cy="765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생성모델은 새로운 사람의 얼굴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,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텍스트 또는 음성을 만들거나 하는 것</a:t>
            </a:r>
            <a:endParaRPr lang="en-US" altLang="ko-KR" sz="1600" b="1" dirty="0">
              <a:solidFill>
                <a:srgbClr val="222222"/>
              </a:solidFill>
              <a:latin typeface="Noto Sans DemiLight"/>
              <a:ea typeface="KoPubWorld돋움체_Pro Bold"/>
            </a:endParaRP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X_0(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원본 데이터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)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가 주어져 있을 때의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Posterior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가 필요하므로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, 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타겟</a:t>
            </a:r>
            <a:r>
              <a:rPr lang="ko-KR" altLang="en-US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 데이터가 주어져 있어야 함</a:t>
            </a:r>
            <a:r>
              <a:rPr lang="en-US" altLang="ko-KR" sz="1600" b="1" dirty="0">
                <a:solidFill>
                  <a:srgbClr val="C00000"/>
                </a:solidFill>
                <a:latin typeface="Noto Sans DemiLight"/>
                <a:ea typeface="KoPubWorld돋움체_Pro Bold"/>
              </a:rPr>
              <a:t>.</a:t>
            </a: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ko-KR" altLang="en-US" sz="1600" b="1" dirty="0" err="1">
                <a:solidFill>
                  <a:srgbClr val="222222"/>
                </a:solidFill>
                <a:latin typeface="Noto Sans DemiLight"/>
                <a:ea typeface="KoPubWorld돋움체_Pro Bold"/>
              </a:rPr>
              <a:t>뉴럴네트워크는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</a:t>
            </a:r>
            <a:r>
              <a:rPr lang="en-US" altLang="ko-KR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X_0</a:t>
            </a:r>
            <a:r>
              <a:rPr lang="ko-KR" altLang="en-US" sz="16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가 주어져 있지 않을 때의 확률분포를 알아내도록 할 수 있어야함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C2D2247-7D7A-441B-B93E-1A6F17F341A4}"/>
              </a:ext>
            </a:extLst>
          </p:cNvPr>
          <p:cNvSpPr txBox="1"/>
          <p:nvPr/>
        </p:nvSpPr>
        <p:spPr>
          <a:xfrm>
            <a:off x="3090999" y="3244334"/>
            <a:ext cx="61950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rgbClr val="222222"/>
                </a:solidFill>
                <a:latin typeface="Noto Sans DemiLight"/>
                <a:ea typeface="KoPubWorld돋움체_Pro Bold"/>
              </a:rPr>
              <a:t> </a:t>
            </a:r>
            <a:endParaRPr lang="ko-KR" altLang="en-US" dirty="0"/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897AA29A-228D-4F6D-9AF8-C524B7B95C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002" y="4511150"/>
            <a:ext cx="1339919" cy="292115"/>
          </a:xfrm>
          <a:prstGeom prst="rect">
            <a:avLst/>
          </a:prstGeom>
        </p:spPr>
      </p:pic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D2322E0C-7764-46E2-945F-F1B9506FC4FE}"/>
              </a:ext>
            </a:extLst>
          </p:cNvPr>
          <p:cNvSpPr/>
          <p:nvPr/>
        </p:nvSpPr>
        <p:spPr>
          <a:xfrm>
            <a:off x="1731020" y="5242947"/>
            <a:ext cx="1679463" cy="441959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20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3. DDPM(Denoising Diffusion Probabilistic Model)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(1) </a:t>
            </a:r>
            <a:r>
              <a:rPr lang="en-US" altLang="ko-KR" sz="2000" dirty="0">
                <a:latin typeface="KoPubWorld돋움체_Pro Bold"/>
                <a:ea typeface="KoPubWorld돋움체_Pro Bold"/>
                <a:cs typeface="KoPubWorld돋움체_Pro Bold"/>
              </a:rPr>
              <a:t>DDPM </a:t>
            </a:r>
            <a:r>
              <a:rPr lang="ko-KR" altLang="en-US" sz="2000" dirty="0">
                <a:latin typeface="KoPubWorld돋움체_Pro Medium"/>
                <a:ea typeface="KoPubWorld돋움체_Pro Medium"/>
                <a:cs typeface="KoPubWorld돋움체_Pro Medium"/>
              </a:rPr>
              <a:t>등장 배경</a:t>
            </a: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0" name="내용 개체 틀 2"/>
          <p:cNvSpPr>
            <a:spLocks noGrp="1"/>
          </p:cNvSpPr>
          <p:nvPr>
            <p:ph idx="1"/>
          </p:nvPr>
        </p:nvSpPr>
        <p:spPr>
          <a:xfrm>
            <a:off x="615386" y="3500100"/>
            <a:ext cx="5898921" cy="1817703"/>
          </a:xfrm>
        </p:spPr>
        <p:txBody>
          <a:bodyPr>
            <a:noAutofit/>
          </a:bodyPr>
          <a:lstStyle/>
          <a:p>
            <a:pPr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defRPr/>
            </a:pPr>
            <a:r>
              <a:rPr lang="ko-KR" altLang="en-US" sz="1600" b="1" spc="0" dirty="0">
                <a:latin typeface="KoPubWorld돋움체_Pro Bold"/>
                <a:ea typeface="KoPubWorld돋움체_Pro Bold"/>
                <a:cs typeface="KoPubWorld돋움체_Pro Bold"/>
              </a:rPr>
              <a:t>기존의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diffusion model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은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 </a:t>
            </a:r>
            <a:r>
              <a:rPr lang="en-US" altLang="ko-KR" sz="1600" b="1" spc="0" dirty="0">
                <a:latin typeface="KoPubWorld돋움체_Pro Bold"/>
                <a:ea typeface="KoPubWorld돋움체_Pro Bold"/>
                <a:cs typeface="KoPubWorld돋움체_Pro Bold"/>
              </a:rPr>
              <a:t>U net </a:t>
            </a:r>
            <a:r>
              <a:rPr lang="ko-KR" altLang="en-US" sz="1600" b="1" spc="0" dirty="0">
                <a:latin typeface="KoPubWorld돋움체_Pro Bold"/>
                <a:ea typeface="KoPubWorld돋움체_Pro Bold"/>
                <a:cs typeface="KoPubWorld돋움체_Pro Bold"/>
              </a:rPr>
              <a:t>이 예측한 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바로 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다음 </a:t>
            </a: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step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의 </a:t>
            </a: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mean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 및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 </a:t>
            </a: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variance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와</a:t>
            </a: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, 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정답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Posterior 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분포와의 차이를 계속해서 좁힘으로써 진행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.</a:t>
            </a:r>
            <a:endParaRPr lang="en-US" altLang="ko-KR" sz="1600" b="1" spc="0" dirty="0">
              <a:latin typeface="KoPubWorld돋움체_Pro Light"/>
              <a:ea typeface="KoPubWorld돋움체_Pro Light"/>
              <a:cs typeface="KoPubWorld돋움체_Pro Light"/>
            </a:endParaRPr>
          </a:p>
          <a:p>
            <a:pPr marL="0" indent="0"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  <a:defRPr/>
            </a:pPr>
            <a:endParaRPr lang="en-US" altLang="ko-KR" sz="1600" b="1" spc="0" dirty="0">
              <a:latin typeface="KoPubWorld돋움체_Pro Light"/>
              <a:ea typeface="KoPubWorld돋움체_Pro Light"/>
              <a:cs typeface="KoPubWorld돋움체_Pro Light"/>
            </a:endParaRPr>
          </a:p>
          <a:p>
            <a:pPr marL="285750" indent="-285750" eaLnBrk="1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DDPM 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에서는 얼마만큼 노이즈가 추가됐건 간에 </a:t>
            </a: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(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어떤 시점이건 간에</a:t>
            </a: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)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  </a:t>
            </a: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X_0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를 예측해볼 수 있도록 </a:t>
            </a: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Posterior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가 설계되었음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.</a:t>
            </a:r>
            <a:endParaRPr lang="en-US" altLang="ko-KR" sz="1600" b="1" spc="0" dirty="0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34" name="내용 개체 틀 2"/>
          <p:cNvSpPr txBox="1"/>
          <p:nvPr/>
        </p:nvSpPr>
        <p:spPr>
          <a:xfrm>
            <a:off x="6594151" y="3516817"/>
            <a:ext cx="5211846" cy="181770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defRPr/>
            </a:pPr>
            <a:r>
              <a:rPr lang="en-US" altLang="ko-KR" sz="1600" b="1" spc="0" dirty="0">
                <a:latin typeface="KoPubWorld돋움체_Pro Light"/>
                <a:ea typeface="KoPubWorld돋움체_Pro Light"/>
                <a:cs typeface="KoPubWorld돋움체_Pro Light"/>
              </a:rPr>
              <a:t>Noise</a:t>
            </a:r>
            <a:r>
              <a:rPr lang="ko-KR" altLang="en-US" sz="1600" b="1" spc="0" dirty="0">
                <a:latin typeface="KoPubWorld돋움체_Pro Light"/>
                <a:ea typeface="KoPubWorld돋움체_Pro Light"/>
                <a:cs typeface="KoPubWorld돋움체_Pro Light"/>
              </a:rPr>
              <a:t>를 어떻게 제거하면 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X_0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가 나올 수 있는 지에 대해 </a:t>
            </a:r>
            <a:r>
              <a:rPr lang="en-US" altLang="ko-KR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Epsilon(noise)</a:t>
            </a:r>
            <a:r>
              <a:rPr lang="ko-KR" altLang="en-US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을 예측</a:t>
            </a:r>
            <a:r>
              <a:rPr lang="en-US" altLang="ko-KR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(</a:t>
            </a:r>
            <a:r>
              <a:rPr lang="en-US" altLang="ko-KR" sz="1600" b="1" dirty="0" err="1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mse</a:t>
            </a:r>
            <a:r>
              <a:rPr lang="en-US" altLang="ko-KR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 or L1)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하는 방식을 채택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D01AF31-1385-4127-8395-9EB2049DD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055" y="1705169"/>
            <a:ext cx="4727795" cy="139542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94AF499-3BB3-4F48-8AE8-B5CB60F103C2}"/>
              </a:ext>
            </a:extLst>
          </p:cNvPr>
          <p:cNvSpPr txBox="1"/>
          <p:nvPr/>
        </p:nvSpPr>
        <p:spPr>
          <a:xfrm>
            <a:off x="7815928" y="1636510"/>
            <a:ext cx="4319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dirty="0">
                <a:solidFill>
                  <a:srgbClr val="C00000"/>
                </a:solidFill>
              </a:rPr>
              <a:t>X_0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083254-A76B-43CB-B720-8679F5355D2D}"/>
              </a:ext>
            </a:extLst>
          </p:cNvPr>
          <p:cNvSpPr txBox="1"/>
          <p:nvPr/>
        </p:nvSpPr>
        <p:spPr>
          <a:xfrm>
            <a:off x="3795406" y="1683731"/>
            <a:ext cx="4319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dirty="0" err="1">
                <a:solidFill>
                  <a:srgbClr val="C00000"/>
                </a:solidFill>
              </a:rPr>
              <a:t>X_t</a:t>
            </a:r>
            <a:endParaRPr lang="en-US" altLang="ko-KR" sz="12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3. DDPM(Denoising Diffusion Probabilistic Model)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(2) </a:t>
            </a:r>
            <a:r>
              <a:rPr lang="en-US" altLang="ko-KR" sz="2000" dirty="0">
                <a:latin typeface="KoPubWorld돋움체_Pro Bold"/>
                <a:ea typeface="KoPubWorld돋움체_Pro Bold"/>
                <a:cs typeface="KoPubWorld돋움체_Pro Bold"/>
              </a:rPr>
              <a:t>DDPM </a:t>
            </a:r>
            <a:r>
              <a:rPr lang="ko-KR" altLang="en-US" sz="2000" dirty="0">
                <a:latin typeface="KoPubWorld돋움체_Pro Medium"/>
                <a:ea typeface="KoPubWorld돋움체_Pro Medium"/>
                <a:cs typeface="KoPubWorld돋움체_Pro Medium"/>
              </a:rPr>
              <a:t>정리</a:t>
            </a: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 </a:t>
            </a:r>
            <a:endParaRPr lang="ko-KR" altLang="en-US" sz="2000" dirty="0">
              <a:latin typeface="KoPubWorld돋움체_Pro Medium"/>
              <a:ea typeface="KoPubWorld돋움체_Pro Medium"/>
              <a:cs typeface="KoPubWorld돋움체_Pro Medium"/>
            </a:endParaRP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내용 개체 틀 2"/>
          <p:cNvSpPr txBox="1"/>
          <p:nvPr/>
        </p:nvSpPr>
        <p:spPr>
          <a:xfrm>
            <a:off x="336937" y="2621807"/>
            <a:ext cx="6610792" cy="181770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50000"/>
              </a:lnSpc>
              <a:buNone/>
              <a:defRPr/>
            </a:pPr>
            <a:endParaRPr lang="en-US" altLang="ko-KR" sz="1600" b="1" dirty="0">
              <a:latin typeface="KoPubWorld돋움체_Pro Light"/>
              <a:ea typeface="KoPubWorld돋움체_Pro Light"/>
              <a:cs typeface="KoPubWorld돋움체_Pro Light"/>
            </a:endParaRPr>
          </a:p>
          <a:p>
            <a:pPr marL="457200" lvl="1" indent="0">
              <a:lnSpc>
                <a:spcPct val="150000"/>
              </a:lnSpc>
              <a:buNone/>
              <a:defRPr/>
            </a:pPr>
            <a:endParaRPr lang="en-US" altLang="ko-KR" sz="1600" b="1" dirty="0">
              <a:latin typeface="KoPubWorld돋움체_Pro Light"/>
              <a:ea typeface="KoPubWorld돋움체_Pro Light"/>
              <a:cs typeface="KoPubWorld돋움체_Pro Light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X_0 : 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원본데이터</a:t>
            </a:r>
            <a:endParaRPr lang="en-US" altLang="ko-KR" sz="1600" b="1" dirty="0">
              <a:latin typeface="KoPubWorld돋움체_Pro Light"/>
              <a:ea typeface="KoPubWorld돋움체_Pro Light"/>
              <a:cs typeface="KoPubWorld돋움체_Pro Light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sz="1600" b="1" dirty="0" err="1">
                <a:latin typeface="KoPubWorld돋움체_Pro Light"/>
                <a:ea typeface="KoPubWorld돋움체_Pro Light"/>
                <a:cs typeface="KoPubWorld돋움체_Pro Light"/>
              </a:rPr>
              <a:t>X_t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 : noise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화된 데이터</a:t>
            </a:r>
            <a:endParaRPr lang="en-US" altLang="ko-KR" sz="1600" b="1" dirty="0">
              <a:latin typeface="KoPubWorld돋움체_Pro Light"/>
              <a:ea typeface="KoPubWorld돋움체_Pro Light"/>
              <a:cs typeface="KoPubWorld돋움체_Pro Light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Epsilon : noise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화된 데이터를 만들기 위한 노이즈 성분</a:t>
            </a:r>
            <a:endParaRPr lang="en-US" altLang="ko-KR" sz="1600" b="1" dirty="0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D01AF31-1385-4127-8395-9EB2049DD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133" y="3643549"/>
            <a:ext cx="4982214" cy="147052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C3DC2E1-4E48-4B62-A6ED-3C1464EE1944}"/>
              </a:ext>
            </a:extLst>
          </p:cNvPr>
          <p:cNvSpPr txBox="1"/>
          <p:nvPr/>
        </p:nvSpPr>
        <p:spPr>
          <a:xfrm>
            <a:off x="696210" y="1623716"/>
            <a:ext cx="5704590" cy="12336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DDPM</a:t>
            </a:r>
            <a:r>
              <a:rPr lang="ko-KR" altLang="en-US" sz="1600" b="1" dirty="0">
                <a:latin typeface="KoPubWorld돋움체_Pro Bold"/>
                <a:ea typeface="KoPubWorld돋움체_Pro Bold"/>
                <a:cs typeface="KoPubWorld돋움체_Pro Bold"/>
              </a:rPr>
              <a:t>의 </a:t>
            </a:r>
            <a:r>
              <a:rPr lang="en-US" altLang="ko-KR" sz="1600" b="1" dirty="0">
                <a:latin typeface="KoPubWorld돋움체_Pro Bold"/>
                <a:ea typeface="KoPubWorld돋움체_Pro Bold"/>
                <a:cs typeface="KoPubWorld돋움체_Pro Bold"/>
              </a:rPr>
              <a:t>posterior :</a:t>
            </a: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n-US" altLang="ko-KR" sz="1600" b="1" dirty="0">
                <a:latin typeface="KoPubWorld돋움체_Pro Bold"/>
                <a:ea typeface="KoPubWorld돋움체_Pro Light"/>
                <a:cs typeface="KoPubWorld돋움체_Pro Light"/>
              </a:rPr>
              <a:t>       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noised image </a:t>
            </a:r>
            <a:r>
              <a:rPr lang="en-US" altLang="ko-KR" sz="1600" b="1" dirty="0" err="1">
                <a:latin typeface="KoPubWorld돋움체_Pro Light"/>
                <a:ea typeface="KoPubWorld돋움체_Pro Light"/>
                <a:cs typeface="KoPubWorld돋움체_Pro Light"/>
              </a:rPr>
              <a:t>X_t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,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 </a:t>
            </a:r>
            <a:r>
              <a:rPr lang="en-US" altLang="ko-KR" sz="1600" b="1" dirty="0" err="1">
                <a:latin typeface="KoPubWorld돋움체_Pro Light"/>
                <a:ea typeface="KoPubWorld돋움체_Pro Light"/>
                <a:cs typeface="KoPubWorld돋움체_Pro Light"/>
              </a:rPr>
              <a:t>desnoised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 image X_0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 이 주어졌을 때 </a:t>
            </a:r>
            <a:b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</a:b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       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noised image X_t-1</a:t>
            </a:r>
            <a:r>
              <a:rPr lang="ko-KR" altLang="en-US" sz="1600" b="1" dirty="0" err="1">
                <a:latin typeface="KoPubWorld돋움체_Pro Light"/>
                <a:ea typeface="KoPubWorld돋움체_Pro Light"/>
                <a:cs typeface="KoPubWorld돋움체_Pro Light"/>
              </a:rPr>
              <a:t>를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 예측</a:t>
            </a:r>
            <a:endParaRPr lang="en-US" altLang="ko-KR" sz="1600" b="1" dirty="0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EE83DB8-264C-4B64-90A5-1758B4900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231" y="1575476"/>
            <a:ext cx="3079908" cy="163838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4746DFB-339C-433D-B121-8C4478DEFAF0}"/>
              </a:ext>
            </a:extLst>
          </p:cNvPr>
          <p:cNvSpPr txBox="1"/>
          <p:nvPr/>
        </p:nvSpPr>
        <p:spPr>
          <a:xfrm>
            <a:off x="11129387" y="3500386"/>
            <a:ext cx="4319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dirty="0">
                <a:solidFill>
                  <a:srgbClr val="C00000"/>
                </a:solidFill>
              </a:rPr>
              <a:t>X_0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C7078A-80CF-4D23-B328-269940764EC1}"/>
              </a:ext>
            </a:extLst>
          </p:cNvPr>
          <p:cNvSpPr txBox="1"/>
          <p:nvPr/>
        </p:nvSpPr>
        <p:spPr>
          <a:xfrm>
            <a:off x="6743383" y="3500386"/>
            <a:ext cx="4319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dirty="0" err="1">
                <a:solidFill>
                  <a:srgbClr val="C00000"/>
                </a:solidFill>
              </a:rPr>
              <a:t>X_t</a:t>
            </a:r>
            <a:endParaRPr lang="en-US" altLang="ko-KR" sz="1200" b="1" dirty="0">
              <a:solidFill>
                <a:srgbClr val="C0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61930B-7AB5-419E-B9E3-9FD8CAB9F3AF}"/>
              </a:ext>
            </a:extLst>
          </p:cNvPr>
          <p:cNvSpPr txBox="1"/>
          <p:nvPr/>
        </p:nvSpPr>
        <p:spPr>
          <a:xfrm>
            <a:off x="7164620" y="3501480"/>
            <a:ext cx="7721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dirty="0">
                <a:solidFill>
                  <a:srgbClr val="C00000"/>
                </a:solidFill>
              </a:rPr>
              <a:t>X_t-1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C97752-9B3B-4B97-9D97-96408CF66F46}"/>
              </a:ext>
            </a:extLst>
          </p:cNvPr>
          <p:cNvSpPr txBox="1"/>
          <p:nvPr/>
        </p:nvSpPr>
        <p:spPr>
          <a:xfrm>
            <a:off x="696210" y="5317238"/>
            <a:ext cx="6362414" cy="864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en-US" altLang="ko-KR" sz="1600" b="1" dirty="0" err="1">
                <a:latin typeface="KoPubWorld돋움체_Pro Light"/>
                <a:ea typeface="KoPubWorld돋움체_Pro Light"/>
                <a:cs typeface="KoPubWorld돋움체_Pro Light"/>
              </a:rPr>
              <a:t>X_t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 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에서 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X_0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로 가기 위한 </a:t>
            </a:r>
            <a:r>
              <a:rPr lang="en-US" altLang="ko-KR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Epsilon </a:t>
            </a:r>
            <a:r>
              <a:rPr lang="ko-KR" altLang="en-US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을 네트워크가 예측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하고 이를 활용해</a:t>
            </a:r>
            <a:r>
              <a:rPr lang="ko-KR" altLang="en-US" sz="1600" b="1" dirty="0">
                <a:solidFill>
                  <a:srgbClr val="FF0000"/>
                </a:solidFill>
                <a:latin typeface="KoPubWorld돋움체_Pro Light"/>
                <a:ea typeface="KoPubWorld돋움체_Pro Light"/>
                <a:cs typeface="KoPubWorld돋움체_Pro Light"/>
              </a:rPr>
              <a:t> </a:t>
            </a:r>
            <a:endParaRPr lang="en-US" altLang="ko-KR" sz="1600" b="1" dirty="0">
              <a:solidFill>
                <a:srgbClr val="FF0000"/>
              </a:solidFill>
              <a:latin typeface="KoPubWorld돋움체_Pro Light"/>
              <a:ea typeface="KoPubWorld돋움체_Pro Light"/>
              <a:cs typeface="KoPubWorld돋움체_Pro Light"/>
            </a:endParaRPr>
          </a:p>
          <a:p>
            <a:pPr>
              <a:lnSpc>
                <a:spcPct val="150000"/>
              </a:lnSpc>
              <a:spcBef>
                <a:spcPts val="500"/>
              </a:spcBef>
              <a:defRPr/>
            </a:pPr>
            <a:r>
              <a:rPr lang="ko-KR" altLang="en-US" sz="1600" b="1" dirty="0" err="1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알게된</a:t>
            </a:r>
            <a:r>
              <a:rPr lang="ko-KR" altLang="en-US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 </a:t>
            </a:r>
            <a:r>
              <a:rPr lang="en-US" altLang="ko-KR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X_0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를 통해 </a:t>
            </a:r>
            <a:r>
              <a:rPr lang="en-US" altLang="ko-KR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Posterior</a:t>
            </a:r>
            <a:r>
              <a:rPr lang="ko-KR" altLang="en-US" sz="1600" b="1" dirty="0">
                <a:solidFill>
                  <a:srgbClr val="C00000"/>
                </a:solidFill>
                <a:latin typeface="KoPubWorld돋움체_Pro Light"/>
                <a:ea typeface="KoPubWorld돋움체_Pro Light"/>
                <a:cs typeface="KoPubWorld돋움체_Pro Light"/>
              </a:rPr>
              <a:t>를 도출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하여 한 </a:t>
            </a:r>
            <a:r>
              <a:rPr lang="ko-KR" altLang="en-US" sz="1600" b="1" dirty="0" err="1">
                <a:latin typeface="KoPubWorld돋움체_Pro Light"/>
                <a:ea typeface="KoPubWorld돋움체_Pro Light"/>
                <a:cs typeface="KoPubWorld돋움체_Pro Light"/>
              </a:rPr>
              <a:t>스텝씩</a:t>
            </a:r>
            <a:r>
              <a:rPr lang="ko-KR" altLang="en-US" sz="1600" b="1" dirty="0">
                <a:latin typeface="KoPubWorld돋움체_Pro Light"/>
                <a:ea typeface="KoPubWorld돋움체_Pro Light"/>
                <a:cs typeface="KoPubWorld돋움체_Pro Light"/>
              </a:rPr>
              <a:t> 이동한다</a:t>
            </a:r>
            <a:r>
              <a:rPr lang="en-US" altLang="ko-KR" sz="1600" b="1" dirty="0">
                <a:latin typeface="KoPubWorld돋움체_Pro Light"/>
                <a:ea typeface="KoPubWorld돋움체_Pro Light"/>
                <a:cs typeface="KoPubWorld돋움체_Pro Light"/>
              </a:rPr>
              <a:t>.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0D692676-9D30-41A1-A878-A953FD6792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095" y="1712513"/>
            <a:ext cx="1339919" cy="29211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0C07F67A-8368-49B3-BF4C-4C85D5D4AE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558" y="5431470"/>
            <a:ext cx="3456269" cy="626449"/>
          </a:xfrm>
          <a:prstGeom prst="rect">
            <a:avLst/>
          </a:prstGeom>
        </p:spPr>
      </p:pic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5E4262E6-54DC-4C3A-B204-42B76AC0FEBD}"/>
              </a:ext>
            </a:extLst>
          </p:cNvPr>
          <p:cNvSpPr/>
          <p:nvPr/>
        </p:nvSpPr>
        <p:spPr>
          <a:xfrm>
            <a:off x="7175343" y="5725046"/>
            <a:ext cx="1334797" cy="273506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0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124" y="152400"/>
            <a:ext cx="10391776" cy="78898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3200" dirty="0">
                <a:latin typeface="KoPubWorld돋움체_Pro Bold"/>
                <a:ea typeface="KoPubWorld돋움체_Pro Bold"/>
                <a:cs typeface="KoPubWorld돋움체_Pro Bold"/>
              </a:rPr>
              <a:t>3. DDPM(Denoising Diffusion Probabilistic Model)</a:t>
            </a:r>
            <a:endParaRPr lang="ko-KR" altLang="en-US" sz="3200" dirty="0">
              <a:latin typeface="KoPubWorld돋움체_Pro Bold"/>
              <a:ea typeface="KoPubWorld돋움체_Pro Bold"/>
              <a:cs typeface="KoPubWorld돋움체_Pro 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14980"/>
            <a:ext cx="98109" cy="6638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8085" y="792032"/>
            <a:ext cx="3543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(3) </a:t>
            </a:r>
            <a:r>
              <a:rPr lang="en-US" altLang="ko-KR" sz="2000" dirty="0">
                <a:latin typeface="KoPubWorld돋움체_Pro Bold"/>
                <a:ea typeface="KoPubWorld돋움체_Pro Bold"/>
                <a:cs typeface="KoPubWorld돋움체_Pro Bold"/>
              </a:rPr>
              <a:t>DDPM </a:t>
            </a:r>
            <a:r>
              <a:rPr lang="en-US" altLang="ko-KR" sz="2000" dirty="0">
                <a:latin typeface="KoPubWorld돋움체_Pro Medium"/>
                <a:ea typeface="KoPubWorld돋움체_Pro Medium"/>
                <a:cs typeface="KoPubWorld돋움체_Pro Medium"/>
              </a:rPr>
              <a:t>algorithm</a:t>
            </a:r>
          </a:p>
        </p:txBody>
      </p:sp>
      <p:sp>
        <p:nvSpPr>
          <p:cNvPr id="6" name="내용 개체 틀 2"/>
          <p:cNvSpPr txBox="1"/>
          <p:nvPr/>
        </p:nvSpPr>
        <p:spPr>
          <a:xfrm>
            <a:off x="6188529" y="1238250"/>
            <a:ext cx="5829301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7" name="내용 개체 틀 2"/>
          <p:cNvSpPr txBox="1"/>
          <p:nvPr/>
        </p:nvSpPr>
        <p:spPr>
          <a:xfrm>
            <a:off x="6188529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sp>
        <p:nvSpPr>
          <p:cNvPr id="8" name="내용 개체 틀 2"/>
          <p:cNvSpPr txBox="1"/>
          <p:nvPr/>
        </p:nvSpPr>
        <p:spPr>
          <a:xfrm>
            <a:off x="6254523" y="1238250"/>
            <a:ext cx="5697312" cy="53721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>
              <a:latin typeface="KoPubWorld돋움체_Pro Light"/>
              <a:ea typeface="KoPubWorld돋움체_Pro Light"/>
              <a:cs typeface="KoPubWorld돋움체_Pro Ligh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08214" y="1219284"/>
            <a:ext cx="11364686" cy="69665"/>
            <a:chOff x="408214" y="1219284"/>
            <a:chExt cx="11364686" cy="69665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08214" y="1288949"/>
              <a:ext cx="11364686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08214" y="1219284"/>
              <a:ext cx="3268841" cy="61742"/>
            </a:xfrm>
            <a:prstGeom prst="rect">
              <a:avLst/>
            </a:prstGeom>
            <a:gradFill flip="none" rotWithShape="1">
              <a:gsLst>
                <a:gs pos="0">
                  <a:srgbClr val="7F7F7F"/>
                </a:gs>
                <a:gs pos="18000">
                  <a:srgbClr val="7F7F7F"/>
                </a:gs>
                <a:gs pos="76000">
                  <a:schemeClr val="bg1"/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0790F10B-C551-42D5-A6EF-BE740E6FD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938" y="4029721"/>
            <a:ext cx="4484939" cy="250666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DCADEFB-B224-44CD-8D45-5D44C405D6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478" y="1636511"/>
            <a:ext cx="5835423" cy="489988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EAC6B25-B76D-4B54-8082-1D2073FC3E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85" y="1574944"/>
            <a:ext cx="4546166" cy="233304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3CB6894-EEF0-B648-B414-8E4CF3732C5A}"/>
              </a:ext>
            </a:extLst>
          </p:cNvPr>
          <p:cNvSpPr/>
          <p:nvPr/>
        </p:nvSpPr>
        <p:spPr>
          <a:xfrm>
            <a:off x="1830827" y="3205780"/>
            <a:ext cx="3232778" cy="3119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KoPub돋움체 Medium"/>
        <a:ea typeface="KoPub돋움체 Medium"/>
        <a:cs typeface=""/>
      </a:majorFont>
      <a:minorFont>
        <a:latin typeface="KoPub돋움체 Medium"/>
        <a:ea typeface="KoPub돋움체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3477</TotalTime>
  <Words>1227</Words>
  <Application>Microsoft Macintosh PowerPoint</Application>
  <PresentationFormat>와이드스크린</PresentationFormat>
  <Paragraphs>134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9" baseType="lpstr">
      <vt:lpstr>ArialMT</vt:lpstr>
      <vt:lpstr>CambriaMath</vt:lpstr>
      <vt:lpstr>KoPub돋움체 Bold</vt:lpstr>
      <vt:lpstr>KoPub돋움체 Medium</vt:lpstr>
      <vt:lpstr>KoPubWorld돋움체_Pro Bold</vt:lpstr>
      <vt:lpstr>KoPubWorld돋움체_Pro Light</vt:lpstr>
      <vt:lpstr>KoPubWorld돋움체_Pro Medium</vt:lpstr>
      <vt:lpstr>Noto Sans DemiLight</vt:lpstr>
      <vt:lpstr>Arial</vt:lpstr>
      <vt:lpstr>Calibri</vt:lpstr>
      <vt:lpstr>Office 테마</vt:lpstr>
      <vt:lpstr>Diffusion Basic</vt:lpstr>
      <vt:lpstr>1. Text-to-Image diffusion models</vt:lpstr>
      <vt:lpstr>1. Text-to-Image diffusion models</vt:lpstr>
      <vt:lpstr>2. Diffusion Model</vt:lpstr>
      <vt:lpstr>2. Diffusion Model</vt:lpstr>
      <vt:lpstr>2. Diffusion Model</vt:lpstr>
      <vt:lpstr>3. DDPM(Denoising Diffusion Probabilistic Model)</vt:lpstr>
      <vt:lpstr>3. DDPM(Denoising Diffusion Probabilistic Model)</vt:lpstr>
      <vt:lpstr>3. DDPM(Denoising Diffusion Probabilistic Model)</vt:lpstr>
      <vt:lpstr>3. DDPM(Denoising Diffusion Probabilistic Model)</vt:lpstr>
      <vt:lpstr>4. DDIM(Denosing Diffusion Implicit Models)</vt:lpstr>
      <vt:lpstr>4. DDIM(Denosing Diffusion Implicit Models)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  <vt:lpstr>5. Stable Diffusion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CHC(Cerebral Hemorrhage Classification) Learning Model</dc:title>
  <dc:creator>남기범</dc:creator>
  <cp:lastModifiedBy>조영주 조영주</cp:lastModifiedBy>
  <cp:revision>586</cp:revision>
  <dcterms:created xsi:type="dcterms:W3CDTF">2021-02-06T13:49:11Z</dcterms:created>
  <dcterms:modified xsi:type="dcterms:W3CDTF">2023-04-11T22:52:47Z</dcterms:modified>
  <cp:version/>
</cp:coreProperties>
</file>

<file path=docProps/thumbnail.jpeg>
</file>